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6" r:id="rId1"/>
  </p:sldMasterIdLst>
  <p:notesMasterIdLst>
    <p:notesMasterId r:id="rId75"/>
  </p:notesMasterIdLst>
  <p:sldIdLst>
    <p:sldId id="323" r:id="rId2"/>
    <p:sldId id="332" r:id="rId3"/>
    <p:sldId id="403" r:id="rId4"/>
    <p:sldId id="329" r:id="rId5"/>
    <p:sldId id="413" r:id="rId6"/>
    <p:sldId id="333" r:id="rId7"/>
    <p:sldId id="417" r:id="rId8"/>
    <p:sldId id="414" r:id="rId9"/>
    <p:sldId id="335" r:id="rId10"/>
    <p:sldId id="404" r:id="rId11"/>
    <p:sldId id="344" r:id="rId12"/>
    <p:sldId id="345" r:id="rId13"/>
    <p:sldId id="418" r:id="rId14"/>
    <p:sldId id="419" r:id="rId15"/>
    <p:sldId id="338" r:id="rId16"/>
    <p:sldId id="420" r:id="rId17"/>
    <p:sldId id="405" r:id="rId18"/>
    <p:sldId id="415" r:id="rId19"/>
    <p:sldId id="346" r:id="rId20"/>
    <p:sldId id="406" r:id="rId21"/>
    <p:sldId id="340" r:id="rId22"/>
    <p:sldId id="341" r:id="rId23"/>
    <p:sldId id="407" r:id="rId24"/>
    <p:sldId id="347" r:id="rId25"/>
    <p:sldId id="343" r:id="rId26"/>
    <p:sldId id="348" r:id="rId27"/>
    <p:sldId id="351" r:id="rId28"/>
    <p:sldId id="416" r:id="rId29"/>
    <p:sldId id="408" r:id="rId30"/>
    <p:sldId id="402" r:id="rId31"/>
    <p:sldId id="358" r:id="rId32"/>
    <p:sldId id="359" r:id="rId33"/>
    <p:sldId id="360" r:id="rId34"/>
    <p:sldId id="361" r:id="rId35"/>
    <p:sldId id="362" r:id="rId36"/>
    <p:sldId id="409" r:id="rId37"/>
    <p:sldId id="364" r:id="rId38"/>
    <p:sldId id="365" r:id="rId39"/>
    <p:sldId id="366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410" r:id="rId49"/>
    <p:sldId id="377" r:id="rId50"/>
    <p:sldId id="378" r:id="rId51"/>
    <p:sldId id="379" r:id="rId52"/>
    <p:sldId id="380" r:id="rId53"/>
    <p:sldId id="381" r:id="rId54"/>
    <p:sldId id="411" r:id="rId55"/>
    <p:sldId id="383" r:id="rId56"/>
    <p:sldId id="384" r:id="rId57"/>
    <p:sldId id="385" r:id="rId58"/>
    <p:sldId id="386" r:id="rId59"/>
    <p:sldId id="412" r:id="rId60"/>
    <p:sldId id="388" r:id="rId61"/>
    <p:sldId id="389" r:id="rId62"/>
    <p:sldId id="390" r:id="rId63"/>
    <p:sldId id="391" r:id="rId64"/>
    <p:sldId id="392" r:id="rId65"/>
    <p:sldId id="393" r:id="rId66"/>
    <p:sldId id="394" r:id="rId67"/>
    <p:sldId id="395" r:id="rId68"/>
    <p:sldId id="396" r:id="rId69"/>
    <p:sldId id="397" r:id="rId70"/>
    <p:sldId id="398" r:id="rId71"/>
    <p:sldId id="399" r:id="rId72"/>
    <p:sldId id="400" r:id="rId73"/>
    <p:sldId id="401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35"/>
    <p:restoredTop sz="50000" autoAdjust="0"/>
  </p:normalViewPr>
  <p:slideViewPr>
    <p:cSldViewPr snapToGrid="0" snapToObjects="1">
      <p:cViewPr>
        <p:scale>
          <a:sx n="156" d="100"/>
          <a:sy n="156" d="100"/>
        </p:scale>
        <p:origin x="144" y="-120"/>
      </p:cViewPr>
      <p:guideLst>
        <p:guide orient="horz" pos="218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Relationship Id="rId2" Type="http://schemas.openxmlformats.org/officeDocument/2006/relationships/image" Target="../media/image49.emf"/><Relationship Id="rId3" Type="http://schemas.openxmlformats.org/officeDocument/2006/relationships/image" Target="../media/image5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3.emf"/><Relationship Id="rId1" Type="http://schemas.openxmlformats.org/officeDocument/2006/relationships/image" Target="../media/image52.emf"/><Relationship Id="rId2" Type="http://schemas.openxmlformats.org/officeDocument/2006/relationships/image" Target="../media/image4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Relationship Id="rId2" Type="http://schemas.openxmlformats.org/officeDocument/2006/relationships/image" Target="../media/image5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Relationship Id="rId2" Type="http://schemas.openxmlformats.org/officeDocument/2006/relationships/image" Target="../media/image5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Relationship Id="rId2" Type="http://schemas.openxmlformats.org/officeDocument/2006/relationships/image" Target="../media/image6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Relationship Id="rId2" Type="http://schemas.openxmlformats.org/officeDocument/2006/relationships/image" Target="../media/image6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NULL"/><Relationship Id="rId2" Type="http://schemas.openxmlformats.org/officeDocument/2006/relationships/image" Target="../media/image4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9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17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30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chatbotslife.com</a:t>
            </a:r>
            <a:r>
              <a:rPr lang="en-US" dirty="0" smtClean="0"/>
              <a:t>/regularization-in-deep-learning-f649a45d6e0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9D9E1-75D0-4044-9DBB-6F249CDCE0B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69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74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distill.pub</a:t>
            </a:r>
            <a:r>
              <a:rPr lang="en-US" dirty="0" smtClean="0"/>
              <a:t>/2017/momentum/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3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01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 smtClean="0"/>
              <a:t>Lecture #: Lecture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9160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819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0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6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30.emf"/><Relationship Id="rId6" Type="http://schemas.openxmlformats.org/officeDocument/2006/relationships/oleObject" Target="../embeddings/oleObject5.bin"/><Relationship Id="rId7" Type="http://schemas.openxmlformats.org/officeDocument/2006/relationships/image" Target="../media/image3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3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oleObject" Target="../embeddings/oleObject7.bin"/><Relationship Id="rId5" Type="http://schemas.openxmlformats.org/officeDocument/2006/relationships/image" Target="../media/image4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42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43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4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4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2.bin"/><Relationship Id="rId5" Type="http://schemas.openxmlformats.org/officeDocument/2006/relationships/image" Target="NULL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NULL"/><Relationship Id="rId5" Type="http://schemas.openxmlformats.org/officeDocument/2006/relationships/oleObject" Target="../embeddings/oleObject14.bin"/><Relationship Id="rId6" Type="http://schemas.openxmlformats.org/officeDocument/2006/relationships/image" Target="../media/image47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48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49.e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50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NULL"/><Relationship Id="rId5" Type="http://schemas.openxmlformats.org/officeDocument/2006/relationships/image" Target="../media/image51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52.e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49.emf"/><Relationship Id="rId7" Type="http://schemas.openxmlformats.org/officeDocument/2006/relationships/oleObject" Target="../embeddings/oleObject21.bin"/><Relationship Id="rId8" Type="http://schemas.openxmlformats.org/officeDocument/2006/relationships/image" Target="../media/image50.emf"/><Relationship Id="rId9" Type="http://schemas.openxmlformats.org/officeDocument/2006/relationships/oleObject" Target="../embeddings/oleObject22.bin"/><Relationship Id="rId10" Type="http://schemas.openxmlformats.org/officeDocument/2006/relationships/image" Target="../media/image53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NULL"/><Relationship Id="rId5" Type="http://schemas.openxmlformats.org/officeDocument/2006/relationships/oleObject" Target="../embeddings/oleObject24.bin"/><Relationship Id="rId6" Type="http://schemas.openxmlformats.org/officeDocument/2006/relationships/oleObject" Target="../embeddings/oleObject25.bin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54.emf"/><Relationship Id="rId5" Type="http://schemas.openxmlformats.org/officeDocument/2006/relationships/oleObject" Target="../embeddings/oleObject27.bin"/><Relationship Id="rId6" Type="http://schemas.openxmlformats.org/officeDocument/2006/relationships/image" Target="../media/image55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4" Type="http://schemas.openxmlformats.org/officeDocument/2006/relationships/image" Target="../media/image56.emf"/><Relationship Id="rId5" Type="http://schemas.openxmlformats.org/officeDocument/2006/relationships/oleObject" Target="../embeddings/oleObject29.bin"/><Relationship Id="rId6" Type="http://schemas.openxmlformats.org/officeDocument/2006/relationships/image" Target="../media/image55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4" Type="http://schemas.openxmlformats.org/officeDocument/2006/relationships/image" Target="../media/image57.emf"/><Relationship Id="rId5" Type="http://schemas.openxmlformats.org/officeDocument/2006/relationships/oleObject" Target="../embeddings/oleObject31.bin"/><Relationship Id="rId6" Type="http://schemas.openxmlformats.org/officeDocument/2006/relationships/image" Target="../media/image58.emf"/><Relationship Id="rId7" Type="http://schemas.openxmlformats.org/officeDocument/2006/relationships/oleObject" Target="../embeddings/oleObject32.bin"/><Relationship Id="rId8" Type="http://schemas.openxmlformats.org/officeDocument/2006/relationships/image" Target="../media/image59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4" Type="http://schemas.openxmlformats.org/officeDocument/2006/relationships/image" Target="../media/image60.emf"/><Relationship Id="rId5" Type="http://schemas.openxmlformats.org/officeDocument/2006/relationships/oleObject" Target="../embeddings/oleObject34.bin"/><Relationship Id="rId6" Type="http://schemas.openxmlformats.org/officeDocument/2006/relationships/image" Target="../media/image61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4" Type="http://schemas.openxmlformats.org/officeDocument/2006/relationships/image" Target="../media/image62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4" Type="http://schemas.openxmlformats.org/officeDocument/2006/relationships/image" Target="../media/image63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4" Type="http://schemas.openxmlformats.org/officeDocument/2006/relationships/image" Target="NULL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4" Type="http://schemas.openxmlformats.org/officeDocument/2006/relationships/image" Target="../media/image65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4" Type="http://schemas.openxmlformats.org/officeDocument/2006/relationships/image" Target="../media/image66.emf"/><Relationship Id="rId5" Type="http://schemas.openxmlformats.org/officeDocument/2006/relationships/oleObject" Target="../embeddings/oleObject40.bin"/><Relationship Id="rId6" Type="http://schemas.openxmlformats.org/officeDocument/2006/relationships/image" Target="../media/image67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image" Target="../media/image68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oleObject" Target="../embeddings/oleObject42.bin"/><Relationship Id="rId5" Type="http://schemas.openxmlformats.org/officeDocument/2006/relationships/image" Target="../media/image69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oleObject" Target="../embeddings/oleObject43.bin"/><Relationship Id="rId5" Type="http://schemas.openxmlformats.org/officeDocument/2006/relationships/image" Target="../media/image70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00.png"/><Relationship Id="rId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3: Regularization and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 smtClean="0">
                <a:solidFill>
                  <a:srgbClr val="0070C0"/>
                </a:solidFill>
              </a:rPr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11</a:t>
            </a:fld>
            <a:endParaRPr lang="en-US"/>
          </a:p>
        </p:txBody>
      </p:sp>
      <p:sp>
        <p:nvSpPr>
          <p:cNvPr id="7" name="Cloud Callout 6"/>
          <p:cNvSpPr/>
          <p:nvPr/>
        </p:nvSpPr>
        <p:spPr>
          <a:xfrm>
            <a:off x="8014297" y="4958748"/>
            <a:ext cx="4186912" cy="1165104"/>
          </a:xfrm>
          <a:prstGeom prst="cloudCallout">
            <a:avLst>
              <a:gd name="adj1" fmla="val -57125"/>
              <a:gd name="adj2" fmla="val -43268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Training time can be treated as a 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Karla" charset="0"/>
                <a:ea typeface="Karla" charset="0"/>
                <a:cs typeface="Karla" charset="0"/>
              </a:rPr>
              <a:t>hyperparameter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12" y="1736562"/>
            <a:ext cx="7470099" cy="498006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079052" y="1129352"/>
            <a:ext cx="10033896" cy="3097243"/>
            <a:chOff x="1079052" y="1129352"/>
            <a:chExt cx="10033896" cy="3097243"/>
          </a:xfrm>
        </p:grpSpPr>
        <p:sp>
          <p:nvSpPr>
            <p:cNvPr id="5" name="TextBox 4"/>
            <p:cNvSpPr txBox="1"/>
            <p:nvPr/>
          </p:nvSpPr>
          <p:spPr>
            <a:xfrm>
              <a:off x="1079052" y="1129352"/>
              <a:ext cx="100338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arla" charset="0"/>
                  <a:ea typeface="Karla" charset="0"/>
                  <a:cs typeface="Karla" charset="0"/>
                </a:rPr>
                <a:t>Early stopping: terminate while validation set performance is better 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3732552" y="1591017"/>
              <a:ext cx="487850" cy="2635578"/>
            </a:xfrm>
            <a:prstGeom prst="straightConnector1">
              <a:avLst/>
            </a:prstGeom>
            <a:ln w="317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38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03" y="1237451"/>
            <a:ext cx="8794793" cy="469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7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</a:t>
            </a:r>
            <a:r>
              <a:rPr lang="en-US" sz="2200" dirty="0" smtClean="0"/>
              <a:t>Stopping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 smtClean="0">
                <a:solidFill>
                  <a:srgbClr val="0070C0"/>
                </a:solidFill>
              </a:rPr>
              <a:t>Sparse Representation</a:t>
            </a:r>
            <a:endParaRPr lang="en-US" sz="2200" b="1" dirty="0" smtClean="0">
              <a:solidFill>
                <a:srgbClr val="0070C0"/>
              </a:solidFill>
            </a:endParaRP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14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889760" y="3499104"/>
            <a:ext cx="658368" cy="548640"/>
          </a:xfrm>
          <a:custGeom>
            <a:avLst/>
            <a:gdLst>
              <a:gd name="connsiteX0" fmla="*/ 97536 w 658368"/>
              <a:gd name="connsiteY0" fmla="*/ 0 h 548640"/>
              <a:gd name="connsiteX1" fmla="*/ 60960 w 658368"/>
              <a:gd name="connsiteY1" fmla="*/ 60960 h 548640"/>
              <a:gd name="connsiteX2" fmla="*/ 24384 w 658368"/>
              <a:gd name="connsiteY2" fmla="*/ 109728 h 548640"/>
              <a:gd name="connsiteX3" fmla="*/ 12192 w 658368"/>
              <a:gd name="connsiteY3" fmla="*/ 182880 h 548640"/>
              <a:gd name="connsiteX4" fmla="*/ 0 w 658368"/>
              <a:gd name="connsiteY4" fmla="*/ 219456 h 548640"/>
              <a:gd name="connsiteX5" fmla="*/ 12192 w 658368"/>
              <a:gd name="connsiteY5" fmla="*/ 341376 h 548640"/>
              <a:gd name="connsiteX6" fmla="*/ 60960 w 658368"/>
              <a:gd name="connsiteY6" fmla="*/ 414528 h 548640"/>
              <a:gd name="connsiteX7" fmla="*/ 109728 w 658368"/>
              <a:gd name="connsiteY7" fmla="*/ 499872 h 548640"/>
              <a:gd name="connsiteX8" fmla="*/ 195072 w 658368"/>
              <a:gd name="connsiteY8" fmla="*/ 548640 h 548640"/>
              <a:gd name="connsiteX9" fmla="*/ 463296 w 658368"/>
              <a:gd name="connsiteY9" fmla="*/ 536448 h 548640"/>
              <a:gd name="connsiteX10" fmla="*/ 536448 w 658368"/>
              <a:gd name="connsiteY10" fmla="*/ 512064 h 548640"/>
              <a:gd name="connsiteX11" fmla="*/ 621792 w 658368"/>
              <a:gd name="connsiteY11" fmla="*/ 426720 h 548640"/>
              <a:gd name="connsiteX12" fmla="*/ 658368 w 658368"/>
              <a:gd name="connsiteY12" fmla="*/ 304800 h 548640"/>
              <a:gd name="connsiteX13" fmla="*/ 646176 w 658368"/>
              <a:gd name="connsiteY13" fmla="*/ 207264 h 548640"/>
              <a:gd name="connsiteX14" fmla="*/ 597408 w 658368"/>
              <a:gd name="connsiteY14" fmla="*/ 134112 h 548640"/>
              <a:gd name="connsiteX15" fmla="*/ 573024 w 658368"/>
              <a:gd name="connsiteY15" fmla="*/ 97536 h 548640"/>
              <a:gd name="connsiteX16" fmla="*/ 536448 w 658368"/>
              <a:gd name="connsiteY16" fmla="*/ 60960 h 548640"/>
              <a:gd name="connsiteX17" fmla="*/ 463296 w 658368"/>
              <a:gd name="connsiteY17" fmla="*/ 12192 h 548640"/>
              <a:gd name="connsiteX18" fmla="*/ 280416 w 658368"/>
              <a:gd name="connsiteY18" fmla="*/ 24384 h 548640"/>
              <a:gd name="connsiteX19" fmla="*/ 243840 w 658368"/>
              <a:gd name="connsiteY19" fmla="*/ 48768 h 548640"/>
              <a:gd name="connsiteX20" fmla="*/ 121920 w 658368"/>
              <a:gd name="connsiteY20" fmla="*/ 85344 h 548640"/>
              <a:gd name="connsiteX21" fmla="*/ 73152 w 658368"/>
              <a:gd name="connsiteY21" fmla="*/ 97536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58368" h="548640">
                <a:moveTo>
                  <a:pt x="97536" y="0"/>
                </a:moveTo>
                <a:cubicBezTo>
                  <a:pt x="85344" y="20320"/>
                  <a:pt x="74105" y="41243"/>
                  <a:pt x="60960" y="60960"/>
                </a:cubicBezTo>
                <a:cubicBezTo>
                  <a:pt x="49688" y="77867"/>
                  <a:pt x="31931" y="90861"/>
                  <a:pt x="24384" y="109728"/>
                </a:cubicBezTo>
                <a:cubicBezTo>
                  <a:pt x="15203" y="132680"/>
                  <a:pt x="17555" y="158748"/>
                  <a:pt x="12192" y="182880"/>
                </a:cubicBezTo>
                <a:cubicBezTo>
                  <a:pt x="9404" y="195425"/>
                  <a:pt x="4064" y="207264"/>
                  <a:pt x="0" y="219456"/>
                </a:cubicBezTo>
                <a:cubicBezTo>
                  <a:pt x="4064" y="260096"/>
                  <a:pt x="10" y="302392"/>
                  <a:pt x="12192" y="341376"/>
                </a:cubicBezTo>
                <a:cubicBezTo>
                  <a:pt x="20933" y="369348"/>
                  <a:pt x="47854" y="388316"/>
                  <a:pt x="60960" y="414528"/>
                </a:cubicBezTo>
                <a:cubicBezTo>
                  <a:pt x="70522" y="433653"/>
                  <a:pt x="92495" y="482639"/>
                  <a:pt x="109728" y="499872"/>
                </a:cubicBezTo>
                <a:cubicBezTo>
                  <a:pt x="126961" y="517105"/>
                  <a:pt x="175947" y="539078"/>
                  <a:pt x="195072" y="548640"/>
                </a:cubicBezTo>
                <a:cubicBezTo>
                  <a:pt x="284480" y="544576"/>
                  <a:pt x="374305" y="545983"/>
                  <a:pt x="463296" y="536448"/>
                </a:cubicBezTo>
                <a:cubicBezTo>
                  <a:pt x="488853" y="533710"/>
                  <a:pt x="536448" y="512064"/>
                  <a:pt x="536448" y="512064"/>
                </a:cubicBezTo>
                <a:cubicBezTo>
                  <a:pt x="564896" y="483616"/>
                  <a:pt x="609070" y="464887"/>
                  <a:pt x="621792" y="426720"/>
                </a:cubicBezTo>
                <a:cubicBezTo>
                  <a:pt x="651475" y="337672"/>
                  <a:pt x="639942" y="378504"/>
                  <a:pt x="658368" y="304800"/>
                </a:cubicBezTo>
                <a:cubicBezTo>
                  <a:pt x="654304" y="272288"/>
                  <a:pt x="657196" y="238120"/>
                  <a:pt x="646176" y="207264"/>
                </a:cubicBezTo>
                <a:cubicBezTo>
                  <a:pt x="636319" y="179665"/>
                  <a:pt x="613664" y="158496"/>
                  <a:pt x="597408" y="134112"/>
                </a:cubicBezTo>
                <a:cubicBezTo>
                  <a:pt x="589280" y="121920"/>
                  <a:pt x="583385" y="107897"/>
                  <a:pt x="573024" y="97536"/>
                </a:cubicBezTo>
                <a:cubicBezTo>
                  <a:pt x="560832" y="85344"/>
                  <a:pt x="550058" y="71546"/>
                  <a:pt x="536448" y="60960"/>
                </a:cubicBezTo>
                <a:cubicBezTo>
                  <a:pt x="513315" y="42968"/>
                  <a:pt x="463296" y="12192"/>
                  <a:pt x="463296" y="12192"/>
                </a:cubicBezTo>
                <a:cubicBezTo>
                  <a:pt x="402336" y="16256"/>
                  <a:pt x="340680" y="14340"/>
                  <a:pt x="280416" y="24384"/>
                </a:cubicBezTo>
                <a:cubicBezTo>
                  <a:pt x="265962" y="26793"/>
                  <a:pt x="257230" y="42817"/>
                  <a:pt x="243840" y="48768"/>
                </a:cubicBezTo>
                <a:cubicBezTo>
                  <a:pt x="191688" y="71947"/>
                  <a:pt x="171570" y="71158"/>
                  <a:pt x="121920" y="85344"/>
                </a:cubicBezTo>
                <a:cubicBezTo>
                  <a:pt x="74750" y="98821"/>
                  <a:pt x="100326" y="97536"/>
                  <a:pt x="73152" y="97536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993392" y="4785360"/>
            <a:ext cx="658368" cy="548640"/>
          </a:xfrm>
          <a:custGeom>
            <a:avLst/>
            <a:gdLst>
              <a:gd name="connsiteX0" fmla="*/ 97536 w 658368"/>
              <a:gd name="connsiteY0" fmla="*/ 0 h 548640"/>
              <a:gd name="connsiteX1" fmla="*/ 60960 w 658368"/>
              <a:gd name="connsiteY1" fmla="*/ 60960 h 548640"/>
              <a:gd name="connsiteX2" fmla="*/ 24384 w 658368"/>
              <a:gd name="connsiteY2" fmla="*/ 109728 h 548640"/>
              <a:gd name="connsiteX3" fmla="*/ 12192 w 658368"/>
              <a:gd name="connsiteY3" fmla="*/ 182880 h 548640"/>
              <a:gd name="connsiteX4" fmla="*/ 0 w 658368"/>
              <a:gd name="connsiteY4" fmla="*/ 219456 h 548640"/>
              <a:gd name="connsiteX5" fmla="*/ 12192 w 658368"/>
              <a:gd name="connsiteY5" fmla="*/ 341376 h 548640"/>
              <a:gd name="connsiteX6" fmla="*/ 60960 w 658368"/>
              <a:gd name="connsiteY6" fmla="*/ 414528 h 548640"/>
              <a:gd name="connsiteX7" fmla="*/ 109728 w 658368"/>
              <a:gd name="connsiteY7" fmla="*/ 499872 h 548640"/>
              <a:gd name="connsiteX8" fmla="*/ 195072 w 658368"/>
              <a:gd name="connsiteY8" fmla="*/ 548640 h 548640"/>
              <a:gd name="connsiteX9" fmla="*/ 463296 w 658368"/>
              <a:gd name="connsiteY9" fmla="*/ 536448 h 548640"/>
              <a:gd name="connsiteX10" fmla="*/ 536448 w 658368"/>
              <a:gd name="connsiteY10" fmla="*/ 512064 h 548640"/>
              <a:gd name="connsiteX11" fmla="*/ 621792 w 658368"/>
              <a:gd name="connsiteY11" fmla="*/ 426720 h 548640"/>
              <a:gd name="connsiteX12" fmla="*/ 658368 w 658368"/>
              <a:gd name="connsiteY12" fmla="*/ 304800 h 548640"/>
              <a:gd name="connsiteX13" fmla="*/ 646176 w 658368"/>
              <a:gd name="connsiteY13" fmla="*/ 207264 h 548640"/>
              <a:gd name="connsiteX14" fmla="*/ 597408 w 658368"/>
              <a:gd name="connsiteY14" fmla="*/ 134112 h 548640"/>
              <a:gd name="connsiteX15" fmla="*/ 573024 w 658368"/>
              <a:gd name="connsiteY15" fmla="*/ 97536 h 548640"/>
              <a:gd name="connsiteX16" fmla="*/ 536448 w 658368"/>
              <a:gd name="connsiteY16" fmla="*/ 60960 h 548640"/>
              <a:gd name="connsiteX17" fmla="*/ 463296 w 658368"/>
              <a:gd name="connsiteY17" fmla="*/ 12192 h 548640"/>
              <a:gd name="connsiteX18" fmla="*/ 280416 w 658368"/>
              <a:gd name="connsiteY18" fmla="*/ 24384 h 548640"/>
              <a:gd name="connsiteX19" fmla="*/ 243840 w 658368"/>
              <a:gd name="connsiteY19" fmla="*/ 48768 h 548640"/>
              <a:gd name="connsiteX20" fmla="*/ 121920 w 658368"/>
              <a:gd name="connsiteY20" fmla="*/ 85344 h 548640"/>
              <a:gd name="connsiteX21" fmla="*/ 73152 w 658368"/>
              <a:gd name="connsiteY21" fmla="*/ 97536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58368" h="548640">
                <a:moveTo>
                  <a:pt x="97536" y="0"/>
                </a:moveTo>
                <a:cubicBezTo>
                  <a:pt x="85344" y="20320"/>
                  <a:pt x="74105" y="41243"/>
                  <a:pt x="60960" y="60960"/>
                </a:cubicBezTo>
                <a:cubicBezTo>
                  <a:pt x="49688" y="77867"/>
                  <a:pt x="31931" y="90861"/>
                  <a:pt x="24384" y="109728"/>
                </a:cubicBezTo>
                <a:cubicBezTo>
                  <a:pt x="15203" y="132680"/>
                  <a:pt x="17555" y="158748"/>
                  <a:pt x="12192" y="182880"/>
                </a:cubicBezTo>
                <a:cubicBezTo>
                  <a:pt x="9404" y="195425"/>
                  <a:pt x="4064" y="207264"/>
                  <a:pt x="0" y="219456"/>
                </a:cubicBezTo>
                <a:cubicBezTo>
                  <a:pt x="4064" y="260096"/>
                  <a:pt x="10" y="302392"/>
                  <a:pt x="12192" y="341376"/>
                </a:cubicBezTo>
                <a:cubicBezTo>
                  <a:pt x="20933" y="369348"/>
                  <a:pt x="47854" y="388316"/>
                  <a:pt x="60960" y="414528"/>
                </a:cubicBezTo>
                <a:cubicBezTo>
                  <a:pt x="70522" y="433653"/>
                  <a:pt x="92495" y="482639"/>
                  <a:pt x="109728" y="499872"/>
                </a:cubicBezTo>
                <a:cubicBezTo>
                  <a:pt x="126961" y="517105"/>
                  <a:pt x="175947" y="539078"/>
                  <a:pt x="195072" y="548640"/>
                </a:cubicBezTo>
                <a:cubicBezTo>
                  <a:pt x="284480" y="544576"/>
                  <a:pt x="374305" y="545983"/>
                  <a:pt x="463296" y="536448"/>
                </a:cubicBezTo>
                <a:cubicBezTo>
                  <a:pt x="488853" y="533710"/>
                  <a:pt x="536448" y="512064"/>
                  <a:pt x="536448" y="512064"/>
                </a:cubicBezTo>
                <a:cubicBezTo>
                  <a:pt x="564896" y="483616"/>
                  <a:pt x="609070" y="464887"/>
                  <a:pt x="621792" y="426720"/>
                </a:cubicBezTo>
                <a:cubicBezTo>
                  <a:pt x="651475" y="337672"/>
                  <a:pt x="639942" y="378504"/>
                  <a:pt x="658368" y="304800"/>
                </a:cubicBezTo>
                <a:cubicBezTo>
                  <a:pt x="654304" y="272288"/>
                  <a:pt x="657196" y="238120"/>
                  <a:pt x="646176" y="207264"/>
                </a:cubicBezTo>
                <a:cubicBezTo>
                  <a:pt x="636319" y="179665"/>
                  <a:pt x="613664" y="158496"/>
                  <a:pt x="597408" y="134112"/>
                </a:cubicBezTo>
                <a:cubicBezTo>
                  <a:pt x="589280" y="121920"/>
                  <a:pt x="583385" y="107897"/>
                  <a:pt x="573024" y="97536"/>
                </a:cubicBezTo>
                <a:cubicBezTo>
                  <a:pt x="560832" y="85344"/>
                  <a:pt x="550058" y="71546"/>
                  <a:pt x="536448" y="60960"/>
                </a:cubicBezTo>
                <a:cubicBezTo>
                  <a:pt x="513315" y="42968"/>
                  <a:pt x="463296" y="12192"/>
                  <a:pt x="463296" y="12192"/>
                </a:cubicBezTo>
                <a:cubicBezTo>
                  <a:pt x="402336" y="16256"/>
                  <a:pt x="340680" y="14340"/>
                  <a:pt x="280416" y="24384"/>
                </a:cubicBezTo>
                <a:cubicBezTo>
                  <a:pt x="265962" y="26793"/>
                  <a:pt x="257230" y="42817"/>
                  <a:pt x="243840" y="48768"/>
                </a:cubicBezTo>
                <a:cubicBezTo>
                  <a:pt x="191688" y="71947"/>
                  <a:pt x="171570" y="71158"/>
                  <a:pt x="121920" y="85344"/>
                </a:cubicBezTo>
                <a:cubicBezTo>
                  <a:pt x="74750" y="98821"/>
                  <a:pt x="100326" y="97536"/>
                  <a:pt x="73152" y="97536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920496" y="4273529"/>
            <a:ext cx="658368" cy="548640"/>
          </a:xfrm>
          <a:custGeom>
            <a:avLst/>
            <a:gdLst>
              <a:gd name="connsiteX0" fmla="*/ 97536 w 658368"/>
              <a:gd name="connsiteY0" fmla="*/ 0 h 548640"/>
              <a:gd name="connsiteX1" fmla="*/ 60960 w 658368"/>
              <a:gd name="connsiteY1" fmla="*/ 60960 h 548640"/>
              <a:gd name="connsiteX2" fmla="*/ 24384 w 658368"/>
              <a:gd name="connsiteY2" fmla="*/ 109728 h 548640"/>
              <a:gd name="connsiteX3" fmla="*/ 12192 w 658368"/>
              <a:gd name="connsiteY3" fmla="*/ 182880 h 548640"/>
              <a:gd name="connsiteX4" fmla="*/ 0 w 658368"/>
              <a:gd name="connsiteY4" fmla="*/ 219456 h 548640"/>
              <a:gd name="connsiteX5" fmla="*/ 12192 w 658368"/>
              <a:gd name="connsiteY5" fmla="*/ 341376 h 548640"/>
              <a:gd name="connsiteX6" fmla="*/ 60960 w 658368"/>
              <a:gd name="connsiteY6" fmla="*/ 414528 h 548640"/>
              <a:gd name="connsiteX7" fmla="*/ 109728 w 658368"/>
              <a:gd name="connsiteY7" fmla="*/ 499872 h 548640"/>
              <a:gd name="connsiteX8" fmla="*/ 195072 w 658368"/>
              <a:gd name="connsiteY8" fmla="*/ 548640 h 548640"/>
              <a:gd name="connsiteX9" fmla="*/ 463296 w 658368"/>
              <a:gd name="connsiteY9" fmla="*/ 536448 h 548640"/>
              <a:gd name="connsiteX10" fmla="*/ 536448 w 658368"/>
              <a:gd name="connsiteY10" fmla="*/ 512064 h 548640"/>
              <a:gd name="connsiteX11" fmla="*/ 621792 w 658368"/>
              <a:gd name="connsiteY11" fmla="*/ 426720 h 548640"/>
              <a:gd name="connsiteX12" fmla="*/ 658368 w 658368"/>
              <a:gd name="connsiteY12" fmla="*/ 304800 h 548640"/>
              <a:gd name="connsiteX13" fmla="*/ 646176 w 658368"/>
              <a:gd name="connsiteY13" fmla="*/ 207264 h 548640"/>
              <a:gd name="connsiteX14" fmla="*/ 597408 w 658368"/>
              <a:gd name="connsiteY14" fmla="*/ 134112 h 548640"/>
              <a:gd name="connsiteX15" fmla="*/ 573024 w 658368"/>
              <a:gd name="connsiteY15" fmla="*/ 97536 h 548640"/>
              <a:gd name="connsiteX16" fmla="*/ 536448 w 658368"/>
              <a:gd name="connsiteY16" fmla="*/ 60960 h 548640"/>
              <a:gd name="connsiteX17" fmla="*/ 463296 w 658368"/>
              <a:gd name="connsiteY17" fmla="*/ 12192 h 548640"/>
              <a:gd name="connsiteX18" fmla="*/ 280416 w 658368"/>
              <a:gd name="connsiteY18" fmla="*/ 24384 h 548640"/>
              <a:gd name="connsiteX19" fmla="*/ 243840 w 658368"/>
              <a:gd name="connsiteY19" fmla="*/ 48768 h 548640"/>
              <a:gd name="connsiteX20" fmla="*/ 121920 w 658368"/>
              <a:gd name="connsiteY20" fmla="*/ 85344 h 548640"/>
              <a:gd name="connsiteX21" fmla="*/ 73152 w 658368"/>
              <a:gd name="connsiteY21" fmla="*/ 97536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58368" h="548640">
                <a:moveTo>
                  <a:pt x="97536" y="0"/>
                </a:moveTo>
                <a:cubicBezTo>
                  <a:pt x="85344" y="20320"/>
                  <a:pt x="74105" y="41243"/>
                  <a:pt x="60960" y="60960"/>
                </a:cubicBezTo>
                <a:cubicBezTo>
                  <a:pt x="49688" y="77867"/>
                  <a:pt x="31931" y="90861"/>
                  <a:pt x="24384" y="109728"/>
                </a:cubicBezTo>
                <a:cubicBezTo>
                  <a:pt x="15203" y="132680"/>
                  <a:pt x="17555" y="158748"/>
                  <a:pt x="12192" y="182880"/>
                </a:cubicBezTo>
                <a:cubicBezTo>
                  <a:pt x="9404" y="195425"/>
                  <a:pt x="4064" y="207264"/>
                  <a:pt x="0" y="219456"/>
                </a:cubicBezTo>
                <a:cubicBezTo>
                  <a:pt x="4064" y="260096"/>
                  <a:pt x="10" y="302392"/>
                  <a:pt x="12192" y="341376"/>
                </a:cubicBezTo>
                <a:cubicBezTo>
                  <a:pt x="20933" y="369348"/>
                  <a:pt x="47854" y="388316"/>
                  <a:pt x="60960" y="414528"/>
                </a:cubicBezTo>
                <a:cubicBezTo>
                  <a:pt x="70522" y="433653"/>
                  <a:pt x="92495" y="482639"/>
                  <a:pt x="109728" y="499872"/>
                </a:cubicBezTo>
                <a:cubicBezTo>
                  <a:pt x="126961" y="517105"/>
                  <a:pt x="175947" y="539078"/>
                  <a:pt x="195072" y="548640"/>
                </a:cubicBezTo>
                <a:cubicBezTo>
                  <a:pt x="284480" y="544576"/>
                  <a:pt x="374305" y="545983"/>
                  <a:pt x="463296" y="536448"/>
                </a:cubicBezTo>
                <a:cubicBezTo>
                  <a:pt x="488853" y="533710"/>
                  <a:pt x="536448" y="512064"/>
                  <a:pt x="536448" y="512064"/>
                </a:cubicBezTo>
                <a:cubicBezTo>
                  <a:pt x="564896" y="483616"/>
                  <a:pt x="609070" y="464887"/>
                  <a:pt x="621792" y="426720"/>
                </a:cubicBezTo>
                <a:cubicBezTo>
                  <a:pt x="651475" y="337672"/>
                  <a:pt x="639942" y="378504"/>
                  <a:pt x="658368" y="304800"/>
                </a:cubicBezTo>
                <a:cubicBezTo>
                  <a:pt x="654304" y="272288"/>
                  <a:pt x="657196" y="238120"/>
                  <a:pt x="646176" y="207264"/>
                </a:cubicBezTo>
                <a:cubicBezTo>
                  <a:pt x="636319" y="179665"/>
                  <a:pt x="613664" y="158496"/>
                  <a:pt x="597408" y="134112"/>
                </a:cubicBezTo>
                <a:cubicBezTo>
                  <a:pt x="589280" y="121920"/>
                  <a:pt x="583385" y="107897"/>
                  <a:pt x="573024" y="97536"/>
                </a:cubicBezTo>
                <a:cubicBezTo>
                  <a:pt x="560832" y="85344"/>
                  <a:pt x="550058" y="71546"/>
                  <a:pt x="536448" y="60960"/>
                </a:cubicBezTo>
                <a:cubicBezTo>
                  <a:pt x="513315" y="42968"/>
                  <a:pt x="463296" y="12192"/>
                  <a:pt x="463296" y="12192"/>
                </a:cubicBezTo>
                <a:cubicBezTo>
                  <a:pt x="402336" y="16256"/>
                  <a:pt x="340680" y="14340"/>
                  <a:pt x="280416" y="24384"/>
                </a:cubicBezTo>
                <a:cubicBezTo>
                  <a:pt x="265962" y="26793"/>
                  <a:pt x="257230" y="42817"/>
                  <a:pt x="243840" y="48768"/>
                </a:cubicBezTo>
                <a:cubicBezTo>
                  <a:pt x="191688" y="71947"/>
                  <a:pt x="171570" y="71158"/>
                  <a:pt x="121920" y="85344"/>
                </a:cubicBezTo>
                <a:cubicBezTo>
                  <a:pt x="74750" y="98821"/>
                  <a:pt x="100326" y="97536"/>
                  <a:pt x="73152" y="97536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25" y="2184815"/>
            <a:ext cx="7728187" cy="2849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Weight decay </a:t>
            </a:r>
            <a:r>
              <a:rPr lang="en-US" i="1" dirty="0" smtClean="0">
                <a:solidFill>
                  <a:srgbClr val="0000FF"/>
                </a:solidFill>
              </a:rPr>
              <a:t>on activations </a:t>
            </a:r>
            <a:r>
              <a:rPr lang="en-US" dirty="0" smtClean="0"/>
              <a:t>instead of parameters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203469" y="1410923"/>
            <a:ext cx="3016512" cy="885956"/>
            <a:chOff x="8398546" y="1440722"/>
            <a:chExt cx="3016512" cy="885956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9273287" y="1849001"/>
              <a:ext cx="225084" cy="47767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398546" y="1440722"/>
              <a:ext cx="3016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Karla" charset="0"/>
                  <a:ea typeface="Karla" charset="0"/>
                  <a:cs typeface="Karla" charset="0"/>
                </a:rPr>
                <a:t>Output of hidden layer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689332" y="4841730"/>
            <a:ext cx="3725725" cy="863132"/>
            <a:chOff x="7689332" y="4841730"/>
            <a:chExt cx="3725725" cy="86313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7689332" y="4841730"/>
              <a:ext cx="362469" cy="46302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008394" y="5304752"/>
              <a:ext cx="34066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Karla" charset="0"/>
                  <a:ea typeface="Karla" charset="0"/>
                  <a:cs typeface="Karla" charset="0"/>
                </a:rPr>
                <a:t>Weights in output layer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1593332" y="5848226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 </m:t>
                      </m:r>
                      <m:r>
                        <a:rPr lang="en-US" sz="2400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charset="0"/>
                        </a:rPr>
                        <m:t>Ω</m:t>
                      </m:r>
                      <m:r>
                        <a:rPr lang="en-US" sz="2400" i="1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h</m:t>
                      </m:r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332" y="5848226"/>
                <a:ext cx="6096000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102632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33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328672" y="2728222"/>
                <a:ext cx="3553986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−13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mr-IN" b="0" i="1" smtClean="0">
                                        <a:latin typeface="Cambria Math" charset="0"/>
                                      </a:rPr>
                                      <m:t>…</m:t>
                                    </m:r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mr-IN" b="0" i="1" smtClean="0">
                                        <a:latin typeface="Cambria Math" charset="0"/>
                                      </a:rPr>
                                      <m:t>…</m:t>
                                    </m:r>
                                  </m:e>
                                </m:mr>
                              </m:m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mr-IN" i="1">
                                        <a:latin typeface="Cambria Math" charset="0"/>
                                      </a:rPr>
                                      <m:t>…</m:t>
                                    </m:r>
                                  </m:e>
                                </m:mr>
                              </m:m>
                              <m:r>
                                <a:rPr lang="en-US" i="1">
                                  <a:latin typeface="Cambria Math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mr-IN" i="1">
                                        <a:latin typeface="Cambria Math" charset="0"/>
                                      </a:rPr>
                                      <m:t>…</m:t>
                                    </m:r>
                                  </m:e>
                                </m:mr>
                              </m:m>
                              <m:r>
                                <a:rPr lang="en-US" i="1">
                                  <a:latin typeface="Cambria Math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mr-IN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672" y="2728222"/>
                <a:ext cx="3553986" cy="10204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03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 smtClean="0">
                <a:solidFill>
                  <a:schemeClr val="accent1"/>
                </a:solidFill>
              </a:rPr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1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314" y="1004445"/>
            <a:ext cx="8732394" cy="49253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4" y="2519804"/>
            <a:ext cx="1789452" cy="21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7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8" y="998797"/>
            <a:ext cx="9144000" cy="51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7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 smtClean="0">
                <a:solidFill>
                  <a:schemeClr val="accent1"/>
                </a:solidFill>
              </a:rPr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2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Robustness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Random </a:t>
            </a:r>
            <a:r>
              <a:rPr lang="en-US" sz="2400" dirty="0" smtClean="0">
                <a:solidFill>
                  <a:srgbClr val="0000FF"/>
                </a:solidFill>
              </a:rPr>
              <a:t>perturbation of network weights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Gaussian noise: Equivalent to minimizing loss with regularization term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Encourages smooth function: small perturbation in weights leads to small changes in output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Injecting </a:t>
            </a:r>
            <a:r>
              <a:rPr lang="en-US" sz="2400" dirty="0" smtClean="0">
                <a:solidFill>
                  <a:srgbClr val="0000FF"/>
                </a:solidFill>
              </a:rPr>
              <a:t>noise in output labels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Better convergence: prevents pursuit of hard probabilities</a:t>
            </a:r>
            <a:endParaRPr lang="en-US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64635" y="4961745"/>
                <a:ext cx="346272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𝔼</m:t>
                      </m:r>
                      <m:r>
                        <m:rPr>
                          <m:lit/>
                        </m:rPr>
                        <a:rPr lang="en-US" sz="2800" b="0" i="1" smtClean="0">
                          <a:latin typeface="Cambria Math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charset="0"/>
                        </a:rPr>
                        <m:t>∥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0" smtClean="0">
                              <a:latin typeface="Cambria Math" charset="0"/>
                            </a:rPr>
                            <m:t>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𝑦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∥</m:t>
                      </m:r>
                      <m:r>
                        <m:rPr>
                          <m:lit/>
                        </m:rPr>
                        <a:rPr lang="en-US" sz="2800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635" y="4961745"/>
                <a:ext cx="3462729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39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43082"/>
            <a:ext cx="9144000" cy="487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1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 smtClean="0">
                <a:solidFill>
                  <a:schemeClr val="accent1"/>
                </a:solidFill>
              </a:rPr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2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628" y="1287516"/>
            <a:ext cx="5468173" cy="51327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465" y="1368603"/>
            <a:ext cx="4194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Train all sub-networks obtained by removing non-output units from base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42628" y="1507102"/>
            <a:ext cx="204182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Dropout: Stochastic GD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322" y="1166018"/>
            <a:ext cx="10507996" cy="45259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For each new example/mini-batch: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Randomly </a:t>
            </a:r>
            <a:r>
              <a:rPr lang="en-US" sz="2200" dirty="0" smtClean="0">
                <a:solidFill>
                  <a:srgbClr val="0000FF"/>
                </a:solidFill>
              </a:rPr>
              <a:t>sample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rgbClr val="0000FF"/>
                </a:solidFill>
              </a:rPr>
              <a:t>a binary mask </a:t>
            </a:r>
            <a:r>
              <a:rPr lang="en-US" sz="2200" i="1" dirty="0" smtClean="0">
                <a:solidFill>
                  <a:srgbClr val="0000FF"/>
                </a:solidFill>
                <a:latin typeface="Times"/>
                <a:cs typeface="Times"/>
              </a:rPr>
              <a:t>μ</a:t>
            </a:r>
            <a:r>
              <a:rPr lang="en-US" sz="2200" dirty="0" smtClean="0">
                <a:solidFill>
                  <a:srgbClr val="0000FF"/>
                </a:solidFill>
              </a:rPr>
              <a:t> </a:t>
            </a:r>
            <a:r>
              <a:rPr lang="en-US" sz="2200" dirty="0" smtClean="0"/>
              <a:t>independently, where </a:t>
            </a:r>
            <a:r>
              <a:rPr lang="en-US" sz="2200" i="1" dirty="0" err="1" smtClean="0">
                <a:latin typeface="Times"/>
                <a:cs typeface="Times"/>
              </a:rPr>
              <a:t>μ</a:t>
            </a:r>
            <a:r>
              <a:rPr lang="en-US" sz="2200" i="1" baseline="-25000" dirty="0" err="1" smtClean="0">
                <a:latin typeface="Times"/>
                <a:cs typeface="Times"/>
              </a:rPr>
              <a:t>i</a:t>
            </a:r>
            <a:r>
              <a:rPr lang="en-US" sz="2200" dirty="0" smtClean="0">
                <a:latin typeface="Times"/>
                <a:cs typeface="Times"/>
              </a:rPr>
              <a:t> </a:t>
            </a:r>
            <a:r>
              <a:rPr lang="en-US" sz="2200" dirty="0" smtClean="0">
                <a:latin typeface="Calibri"/>
                <a:cs typeface="Calibri"/>
              </a:rPr>
              <a:t>indicates if</a:t>
            </a:r>
            <a:r>
              <a:rPr lang="en-US" sz="2200" dirty="0" smtClean="0"/>
              <a:t> input/hidden node </a:t>
            </a:r>
            <a:r>
              <a:rPr lang="en-US" sz="2200" i="1" dirty="0" err="1" smtClean="0">
                <a:latin typeface="Times"/>
                <a:cs typeface="Times"/>
              </a:rPr>
              <a:t>i</a:t>
            </a:r>
            <a:r>
              <a:rPr lang="en-US" sz="2200" dirty="0" smtClean="0"/>
              <a:t> is included</a:t>
            </a:r>
            <a:endParaRPr lang="en-US" sz="2200" i="1" baseline="-25000" dirty="0" smtClean="0">
              <a:latin typeface="Calibri"/>
              <a:cs typeface="Calibri"/>
            </a:endParaRP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>
                <a:solidFill>
                  <a:srgbClr val="0000FF"/>
                </a:solidFill>
              </a:rPr>
              <a:t>Multiply output of node </a:t>
            </a:r>
            <a:r>
              <a:rPr lang="en-US" sz="2200" i="1" dirty="0" err="1" smtClean="0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2200" i="1" dirty="0" smtClean="0">
                <a:solidFill>
                  <a:srgbClr val="0000FF"/>
                </a:solidFill>
              </a:rPr>
              <a:t> </a:t>
            </a:r>
            <a:r>
              <a:rPr lang="en-US" sz="2200" dirty="0" smtClean="0">
                <a:solidFill>
                  <a:srgbClr val="0000FF"/>
                </a:solidFill>
              </a:rPr>
              <a:t>with </a:t>
            </a:r>
            <a:r>
              <a:rPr lang="en-US" sz="2200" i="1" dirty="0" err="1" smtClean="0">
                <a:solidFill>
                  <a:srgbClr val="0000FF"/>
                </a:solidFill>
                <a:latin typeface="Times"/>
                <a:cs typeface="Times"/>
              </a:rPr>
              <a:t>μ</a:t>
            </a:r>
            <a:r>
              <a:rPr lang="en-US" sz="2200" i="1" baseline="-25000" dirty="0" err="1" smtClean="0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2200" dirty="0" smtClean="0"/>
              <a:t>, and perform gradient update</a:t>
            </a:r>
          </a:p>
          <a:p>
            <a:pPr>
              <a:spcAft>
                <a:spcPts val="1200"/>
              </a:spcAft>
            </a:pPr>
            <a:endParaRPr lang="en-US" sz="2400" dirty="0" smtClean="0"/>
          </a:p>
          <a:p>
            <a:pPr>
              <a:spcAft>
                <a:spcPts val="1200"/>
              </a:spcAft>
            </a:pPr>
            <a:r>
              <a:rPr lang="en-US" sz="2400" dirty="0" smtClean="0"/>
              <a:t>Typically, an input node is </a:t>
            </a:r>
            <a:r>
              <a:rPr lang="en-US" sz="2400" b="1" dirty="0" smtClean="0">
                <a:solidFill>
                  <a:schemeClr val="accent2"/>
                </a:solidFill>
              </a:rPr>
              <a:t>included</a:t>
            </a:r>
            <a:r>
              <a:rPr lang="en-US" sz="2400" dirty="0" smtClean="0"/>
              <a:t> with </a:t>
            </a:r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</a:rPr>
              <a:t>prob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=0.8</a:t>
            </a:r>
            <a:r>
              <a:rPr lang="en-US" sz="2400" dirty="0" smtClean="0"/>
              <a:t>, hidden node with </a:t>
            </a:r>
            <a:r>
              <a:rPr lang="en-US" sz="2400" b="1" dirty="0" err="1" smtClean="0">
                <a:solidFill>
                  <a:schemeClr val="accent3">
                    <a:lumMod val="75000"/>
                  </a:schemeClr>
                </a:solidFill>
              </a:rPr>
              <a:t>prob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=0.5.</a:t>
            </a: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Dropout: Weight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During prediction time use all units, but scale weights with probability of inclusion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616" y="2141206"/>
            <a:ext cx="7676631" cy="357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0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Adversarial Examples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4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 descr="https://www.kdnuggets.com/images/pan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986" y="188876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6" name="Picture 2" descr="https://www.kdnuggets.com/images/perturb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8876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8" name="Picture 4" descr="https://www.kdnuggets.com/images/pan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511" y="188876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128972" y="2591604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72" y="2591604"/>
                <a:ext cx="448841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27141" y="2591604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41" y="2591604"/>
                <a:ext cx="448841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499015" y="5171066"/>
            <a:ext cx="10118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Training </a:t>
            </a:r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on adversarial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examples is mostly intended to improve security, but can sometimes provide generic regularization. 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3461" y="4314328"/>
            <a:ext cx="334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Panda 57</a:t>
            </a:r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% confidence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23582" y="4342337"/>
            <a:ext cx="3793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Gibbon 99.3</a:t>
            </a:r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% confidence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88086" y="4314328"/>
            <a:ext cx="3349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noise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8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>
                <a:solidFill>
                  <a:schemeClr val="accent1"/>
                </a:solidFill>
              </a:rPr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5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b="1" dirty="0" smtClean="0">
                <a:solidFill>
                  <a:srgbClr val="0070C0"/>
                </a:solidFill>
              </a:rPr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/>
              <a:t>Challenges </a:t>
            </a:r>
            <a:r>
              <a:rPr lang="en-US" sz="2200" dirty="0"/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1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Optimization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9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vs.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Goal of learning: </a:t>
            </a:r>
            <a:r>
              <a:rPr lang="en-US" sz="2400" dirty="0" smtClean="0">
                <a:solidFill>
                  <a:srgbClr val="0000FF"/>
                </a:solidFill>
              </a:rPr>
              <a:t>minimize generalization error</a:t>
            </a:r>
          </a:p>
          <a:p>
            <a:r>
              <a:rPr lang="en-US" sz="2400" dirty="0" smtClean="0"/>
              <a:t>In practice, </a:t>
            </a:r>
            <a:r>
              <a:rPr lang="en-US" sz="2400" dirty="0" smtClean="0">
                <a:solidFill>
                  <a:srgbClr val="0000FF"/>
                </a:solidFill>
              </a:rPr>
              <a:t>empirical risk minimization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7" name="Oval Callout 6"/>
          <p:cNvSpPr/>
          <p:nvPr/>
        </p:nvSpPr>
        <p:spPr>
          <a:xfrm>
            <a:off x="5302251" y="5429251"/>
            <a:ext cx="3921125" cy="968375"/>
          </a:xfrm>
          <a:prstGeom prst="wedgeEllipseCallout">
            <a:avLst>
              <a:gd name="adj1" fmla="val -37976"/>
              <a:gd name="adj2" fmla="val -7028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Quantity optimized different from the quantity we care about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647073" y="2476501"/>
          <a:ext cx="5001461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9" name="Equation" r:id="rId3" imgW="1854200" imgH="241300" progId="Equation.3">
                  <p:embed/>
                </p:oleObj>
              </mc:Choice>
              <mc:Fallback>
                <p:oleObj name="Equation" r:id="rId3" imgW="1854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7073" y="2476501"/>
                        <a:ext cx="5001461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553479"/>
              </p:ext>
            </p:extLst>
          </p:nvPr>
        </p:nvGraphicFramePr>
        <p:xfrm>
          <a:off x="3800475" y="4036128"/>
          <a:ext cx="4694238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0" name="Equation" r:id="rId5" imgW="1739900" imgH="457200" progId="Equation.3">
                  <p:embed/>
                </p:oleObj>
              </mc:Choice>
              <mc:Fallback>
                <p:oleObj name="Equation" r:id="rId5" imgW="1739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00475" y="4036128"/>
                        <a:ext cx="4694238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16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vs. Stochastic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522" y="1162878"/>
            <a:ext cx="8229601" cy="484505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Batch algorithms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Optimize empirical risk using </a:t>
            </a:r>
            <a:r>
              <a:rPr lang="en-US" sz="2200" dirty="0" smtClean="0">
                <a:solidFill>
                  <a:srgbClr val="0000FF"/>
                </a:solidFill>
              </a:rPr>
              <a:t>exact gradients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Stochastic algorithms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Estimates gradient from a </a:t>
            </a:r>
            <a:r>
              <a:rPr lang="en-US" sz="2200" dirty="0" smtClean="0">
                <a:solidFill>
                  <a:srgbClr val="0000FF"/>
                </a:solidFill>
              </a:rPr>
              <a:t>small random sample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2817744" y="4881355"/>
            <a:ext cx="7353300" cy="1619250"/>
          </a:xfrm>
          <a:prstGeom prst="wedgeRoundRectCallout">
            <a:avLst>
              <a:gd name="adj1" fmla="val -17564"/>
              <a:gd name="adj2" fmla="val -692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endParaRPr lang="en-US" sz="800" dirty="0">
              <a:solidFill>
                <a:srgbClr val="000000"/>
              </a:solidFill>
            </a:endParaRPr>
          </a:p>
          <a:p>
            <a:pPr lvl="1" algn="ctr"/>
            <a:r>
              <a:rPr lang="en-US" sz="2400" i="1" dirty="0">
                <a:solidFill>
                  <a:srgbClr val="0000FF"/>
                </a:solidFill>
              </a:rPr>
              <a:t>Large mini-batch</a:t>
            </a:r>
            <a:r>
              <a:rPr lang="en-US" sz="2400" dirty="0">
                <a:solidFill>
                  <a:srgbClr val="000000"/>
                </a:solidFill>
              </a:rPr>
              <a:t>: gradient computation expensive</a:t>
            </a:r>
          </a:p>
          <a:p>
            <a:pPr lvl="1" algn="ctr"/>
            <a:endParaRPr lang="en-US" sz="2000" dirty="0">
              <a:solidFill>
                <a:srgbClr val="000000"/>
              </a:solidFill>
            </a:endParaRPr>
          </a:p>
          <a:p>
            <a:pPr lvl="1" algn="ctr"/>
            <a:r>
              <a:rPr lang="en-US" sz="2400" i="1" dirty="0">
                <a:solidFill>
                  <a:srgbClr val="0000FF"/>
                </a:solidFill>
              </a:rPr>
              <a:t>Small mini-batch</a:t>
            </a:r>
            <a:r>
              <a:rPr lang="en-US" sz="2400" dirty="0">
                <a:solidFill>
                  <a:srgbClr val="000000"/>
                </a:solidFill>
              </a:rPr>
              <a:t>: greater variance in estimate, longer steps for convergence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205292"/>
              </p:ext>
            </p:extLst>
          </p:nvPr>
        </p:nvGraphicFramePr>
        <p:xfrm>
          <a:off x="3137798" y="3737803"/>
          <a:ext cx="55499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0" name="Equation" r:id="rId3" imgW="2057400" imgH="241300" progId="Equation.3">
                  <p:embed/>
                </p:oleObj>
              </mc:Choice>
              <mc:Fallback>
                <p:oleObj name="Equation" r:id="rId3" imgW="2057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7798" y="3737803"/>
                        <a:ext cx="5549900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06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Points with </a:t>
            </a:r>
            <a:r>
              <a:rPr lang="en-US" sz="2400" dirty="0" smtClean="0">
                <a:solidFill>
                  <a:srgbClr val="0000FF"/>
                </a:solidFill>
              </a:rPr>
              <a:t>zero gradient 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2</a:t>
            </a:r>
            <a:r>
              <a:rPr lang="en-US" sz="2400" baseline="30000" dirty="0" smtClean="0">
                <a:solidFill>
                  <a:srgbClr val="000000"/>
                </a:solidFill>
              </a:rPr>
              <a:t>nd</a:t>
            </a:r>
            <a:r>
              <a:rPr lang="en-US" sz="2400" dirty="0" smtClean="0">
                <a:solidFill>
                  <a:srgbClr val="000000"/>
                </a:solidFill>
              </a:rPr>
              <a:t>-derivate (Hessian) determines curvature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9172" y="6388557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294" y="2491504"/>
            <a:ext cx="8223250" cy="33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4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Take small steps in direction of </a:t>
            </a:r>
            <a:r>
              <a:rPr lang="en-US" sz="2400" dirty="0">
                <a:solidFill>
                  <a:srgbClr val="0000FF"/>
                </a:solidFill>
              </a:rPr>
              <a:t>negative gradient</a:t>
            </a:r>
          </a:p>
          <a:p>
            <a:r>
              <a:rPr lang="en-US" sz="2400" dirty="0"/>
              <a:t>Sample </a:t>
            </a:r>
            <a:r>
              <a:rPr lang="en-US" sz="2400" i="1" dirty="0"/>
              <a:t>m</a:t>
            </a:r>
            <a:r>
              <a:rPr lang="en-US" sz="2400" dirty="0"/>
              <a:t> examples from training set and compute: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Update parameters: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0" name="Cloud Callout 9"/>
          <p:cNvSpPr/>
          <p:nvPr/>
        </p:nvSpPr>
        <p:spPr>
          <a:xfrm>
            <a:off x="6096000" y="4748771"/>
            <a:ext cx="4403970" cy="1526467"/>
          </a:xfrm>
          <a:prstGeom prst="cloudCallout">
            <a:avLst>
              <a:gd name="adj1" fmla="val -35770"/>
              <a:gd name="adj2" fmla="val -65242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In practice: </a:t>
            </a:r>
            <a:r>
              <a:rPr lang="en-US" sz="2000" dirty="0">
                <a:solidFill>
                  <a:srgbClr val="0000FF"/>
                </a:solidFill>
              </a:rPr>
              <a:t>shuffle</a:t>
            </a:r>
            <a:r>
              <a:rPr lang="en-US" sz="2000" dirty="0"/>
              <a:t> training set once and pass through multiple times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833981"/>
              </p:ext>
            </p:extLst>
          </p:nvPr>
        </p:nvGraphicFramePr>
        <p:xfrm>
          <a:off x="3985148" y="2629595"/>
          <a:ext cx="4221703" cy="1104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5" name="Equation" r:id="rId4" imgW="1651000" imgH="431800" progId="Equation.3">
                  <p:embed/>
                </p:oleObj>
              </mc:Choice>
              <mc:Fallback>
                <p:oleObj name="Equation" r:id="rId4" imgW="1651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5148" y="2629595"/>
                        <a:ext cx="4221703" cy="1104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803753"/>
              </p:ext>
            </p:extLst>
          </p:nvPr>
        </p:nvGraphicFramePr>
        <p:xfrm>
          <a:off x="5294923" y="3984355"/>
          <a:ext cx="1602154" cy="513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76" name="Equation" r:id="rId6" imgW="673100" imgH="215900" progId="Equation.3">
                  <p:embed/>
                </p:oleObj>
              </mc:Choice>
              <mc:Fallback>
                <p:oleObj name="Equation" r:id="rId6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4923" y="3984355"/>
                        <a:ext cx="1602154" cy="513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608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83" y="387110"/>
            <a:ext cx="10972800" cy="767276"/>
          </a:xfrm>
        </p:spPr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33661" y="2861603"/>
            <a:ext cx="3528647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Oscillations because updates do not exploit curvature information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76562" y="5661893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2663" r="-12663" b="8408"/>
          <a:stretch/>
        </p:blipFill>
        <p:spPr>
          <a:xfrm>
            <a:off x="2895600" y="2361222"/>
            <a:ext cx="3980962" cy="320040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231438" y="2046931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8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31438" y="2046931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63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b="1" dirty="0" smtClean="0">
                <a:solidFill>
                  <a:schemeClr val="accent1"/>
                </a:solidFill>
              </a:rPr>
              <a:t>Challenges </a:t>
            </a:r>
            <a:r>
              <a:rPr lang="en-US" sz="2200" b="1" dirty="0">
                <a:solidFill>
                  <a:schemeClr val="accent1"/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8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Minima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79" b="-479"/>
          <a:stretch/>
        </p:blipFill>
        <p:spPr>
          <a:xfrm>
            <a:off x="1524000" y="1536192"/>
            <a:ext cx="9144000" cy="465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Minima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Old view: local minima is major problem in neural network training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Recent view:  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For sufficiently large neural networks, </a:t>
            </a:r>
            <a:r>
              <a:rPr lang="en-US" sz="2200" dirty="0" smtClean="0">
                <a:solidFill>
                  <a:srgbClr val="0000FF"/>
                </a:solidFill>
              </a:rPr>
              <a:t>most local minima incur low cost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200" dirty="0" smtClean="0"/>
              <a:t>Not important to find true global minimum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90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063"/>
          <a:stretch/>
        </p:blipFill>
        <p:spPr>
          <a:xfrm>
            <a:off x="2138449" y="2002926"/>
            <a:ext cx="2929539" cy="37571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Points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451232" y="2403231"/>
            <a:ext cx="4915877" cy="372293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Recent studies indicate that in high dim, saddle points are more likely than local min</a:t>
            </a:r>
          </a:p>
          <a:p>
            <a:r>
              <a:rPr lang="en-US" sz="2400" dirty="0"/>
              <a:t>Gradient can be very small near saddle points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23998" y="2191238"/>
            <a:ext cx="169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Both local min and max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20449" y="2824138"/>
            <a:ext cx="192404" cy="7697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1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835" y="2661724"/>
            <a:ext cx="10972800" cy="767276"/>
          </a:xfrm>
        </p:spPr>
        <p:txBody>
          <a:bodyPr/>
          <a:lstStyle/>
          <a:p>
            <a:r>
              <a:rPr lang="en-US" sz="3200" dirty="0" smtClean="0"/>
              <a:t>Regularization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00790" y="3922088"/>
            <a:ext cx="10790419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182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Regularization is any modification we make to a learning algorithm that is intended to </a:t>
            </a:r>
            <a:r>
              <a:rPr lang="en-US" sz="2400" b="1" dirty="0" smtClean="0">
                <a:solidFill>
                  <a:schemeClr val="accent1"/>
                </a:solidFill>
              </a:rPr>
              <a:t>reduce its generalization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error but not its training error.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791" y="1196451"/>
            <a:ext cx="8229600" cy="4923439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SGD is seen to escape saddle points</a:t>
            </a:r>
          </a:p>
          <a:p>
            <a:pPr lvl="1"/>
            <a:r>
              <a:rPr lang="en-US" sz="2400" dirty="0" smtClean="0"/>
              <a:t>Moves down-hill, uses noisy gradients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r>
              <a:rPr lang="en-US" sz="2400" dirty="0" smtClean="0">
                <a:solidFill>
                  <a:srgbClr val="0000FF"/>
                </a:solidFill>
              </a:rPr>
              <a:t>Second-order methods get stuck</a:t>
            </a:r>
          </a:p>
          <a:p>
            <a:pPr lvl="1"/>
            <a:r>
              <a:rPr lang="en-US" sz="2400" dirty="0" smtClean="0"/>
              <a:t>solves for a point with zero gradient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98" y="2276489"/>
            <a:ext cx="4925700" cy="28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Conditioning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Poorly conditioned Hessian matrix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High curvature</a:t>
            </a:r>
            <a:r>
              <a:rPr lang="en-US" sz="2400" dirty="0" smtClean="0"/>
              <a:t>: small steps leads to huge increase </a:t>
            </a:r>
          </a:p>
          <a:p>
            <a:r>
              <a:rPr lang="en-US" sz="2400" dirty="0" smtClean="0"/>
              <a:t>Learning is slow despite strong gradients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383692" y="3975293"/>
            <a:ext cx="209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Oscillations slow down progress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635" y="2770853"/>
            <a:ext cx="4245074" cy="35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Critical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Some cost functions do not have critical points. In particular classification.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572763"/>
            <a:ext cx="4089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Critical Points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55643" y="1598140"/>
            <a:ext cx="9680713" cy="45259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Gradient norm increases, but validation </a:t>
            </a:r>
            <a:r>
              <a:rPr lang="en-US" sz="2800" dirty="0" smtClean="0"/>
              <a:t>error decreases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362904" y="5924048"/>
            <a:ext cx="41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Convolution Nets for Object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059" y="2312673"/>
            <a:ext cx="7603767" cy="361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9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Exploding and Vanishing Gradients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98700" y="4879976"/>
            <a:ext cx="179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activation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deeplearning.ai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1425409"/>
            <a:ext cx="8020878" cy="2695575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370389" y="4397844"/>
          <a:ext cx="4605337" cy="172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2" name="Equation" r:id="rId4" imgW="2235200" imgH="838200" progId="Equation.3">
                  <p:embed/>
                </p:oleObj>
              </mc:Choice>
              <mc:Fallback>
                <p:oleObj name="Equation" r:id="rId4" imgW="22352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0389" y="4397844"/>
                        <a:ext cx="4605337" cy="172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940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Exploding and Vanishing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6800"/>
          </a:xfrm>
        </p:spPr>
        <p:txBody>
          <a:bodyPr/>
          <a:lstStyle/>
          <a:p>
            <a:endParaRPr lang="en-US" sz="4400" dirty="0"/>
          </a:p>
          <a:p>
            <a:endParaRPr lang="en-US" dirty="0" smtClean="0"/>
          </a:p>
          <a:p>
            <a:endParaRPr lang="en-US" sz="36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947863" y="2864101"/>
          <a:ext cx="8450262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8" name="Equation" r:id="rId3" imgW="4102100" imgH="609600" progId="Equation.3">
                  <p:embed/>
                </p:oleObj>
              </mc:Choice>
              <mc:Fallback>
                <p:oleObj name="Equation" r:id="rId3" imgW="41021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7863" y="2864101"/>
                        <a:ext cx="8450262" cy="125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055721" y="1417638"/>
          <a:ext cx="3619936" cy="1157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9" name="Equation" r:id="rId5" imgW="1549400" imgH="495300" progId="Equation.3">
                  <p:embed/>
                </p:oleObj>
              </mc:Choice>
              <mc:Fallback>
                <p:oleObj name="Equation" r:id="rId5" imgW="1549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5721" y="1417638"/>
                        <a:ext cx="3619936" cy="1157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727450" y="4645736"/>
          <a:ext cx="4565650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0" name="Equation" r:id="rId7" imgW="1955800" imgH="850900" progId="Equation.3">
                  <p:embed/>
                </p:oleObj>
              </mc:Choice>
              <mc:Fallback>
                <p:oleObj name="Equation" r:id="rId7" imgW="19558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27450" y="4645736"/>
                        <a:ext cx="4565650" cy="198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23080" y="3608710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Explodes!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3080" y="5223887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Vanishes!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325684"/>
              </p:ext>
            </p:extLst>
          </p:nvPr>
        </p:nvGraphicFramePr>
        <p:xfrm>
          <a:off x="2472143" y="1032992"/>
          <a:ext cx="4979987" cy="515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0" name="Equation" r:id="rId3" imgW="2133600" imgH="2209800" progId="Equation.3">
                  <p:embed/>
                </p:oleObj>
              </mc:Choice>
              <mc:Fallback>
                <p:oleObj name="Equation" r:id="rId3" imgW="2133600" imgH="220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2143" y="1032992"/>
                        <a:ext cx="4979987" cy="5151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496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436" y="1234939"/>
            <a:ext cx="8229600" cy="4846464"/>
          </a:xfrm>
        </p:spPr>
        <p:txBody>
          <a:bodyPr/>
          <a:lstStyle/>
          <a:p>
            <a:r>
              <a:rPr lang="en-US" sz="2400" dirty="0" smtClean="0"/>
              <a:t>Exploding gradients lead to cliffs</a:t>
            </a:r>
          </a:p>
          <a:p>
            <a:r>
              <a:rPr lang="en-US" sz="2400" dirty="0" smtClean="0"/>
              <a:t>Can be mitigated using </a:t>
            </a:r>
            <a:r>
              <a:rPr lang="en-US" sz="2400" dirty="0" smtClean="0">
                <a:solidFill>
                  <a:srgbClr val="0000FF"/>
                </a:solidFill>
              </a:rPr>
              <a:t>gradient clipping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518" y="3032126"/>
            <a:ext cx="6123518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3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3" y="1222551"/>
            <a:ext cx="8229600" cy="4767609"/>
          </a:xfrm>
        </p:spPr>
        <p:txBody>
          <a:bodyPr>
            <a:noAutofit/>
          </a:bodyPr>
          <a:lstStyle/>
          <a:p>
            <a:r>
              <a:rPr lang="en-US" sz="2400" dirty="0" smtClean="0"/>
              <a:t>SGD is slow when there is </a:t>
            </a:r>
            <a:r>
              <a:rPr lang="en-US" sz="2400" dirty="0" smtClean="0">
                <a:solidFill>
                  <a:srgbClr val="0000FF"/>
                </a:solidFill>
              </a:rPr>
              <a:t>high curvature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/>
              <a:t>Average gradient presents faster path to opt:</a:t>
            </a:r>
          </a:p>
          <a:p>
            <a:pPr lvl="1"/>
            <a:r>
              <a:rPr lang="en-US" sz="2400" dirty="0" smtClean="0"/>
              <a:t>vertical components cancel out</a:t>
            </a:r>
            <a:endParaRPr lang="en-US" sz="2400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745762" y="2311414"/>
            <a:ext cx="6953805" cy="2719194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V="1">
            <a:off x="3813830" y="2795284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174204" y="3597944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48243" y="2795284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445859" y="2795283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240000">
            <a:off x="5730241" y="2795284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70338" y="3069604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21480000">
            <a:off x="6033582" y="3069604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13830" y="3669552"/>
            <a:ext cx="2472427" cy="0"/>
          </a:xfrm>
          <a:prstGeom prst="straightConnector1">
            <a:avLst/>
          </a:prstGeom>
          <a:ln>
            <a:solidFill>
              <a:srgbClr val="FF6600"/>
            </a:solidFill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9105747" y="22653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4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05747" y="22653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0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673454"/>
            <a:ext cx="54864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292" y="1244184"/>
            <a:ext cx="11493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Fitting a deep neural network with 5 layers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and 100 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neurons per layer can lead to a very good prediction on the training set but poor prediction on validations set.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27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8432346" cy="470852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Uses </a:t>
            </a:r>
            <a:r>
              <a:rPr lang="en-US" sz="2400" dirty="0" smtClean="0">
                <a:solidFill>
                  <a:srgbClr val="0000FF"/>
                </a:solidFill>
              </a:rPr>
              <a:t>past gradients </a:t>
            </a:r>
            <a:r>
              <a:rPr lang="en-US" sz="2400" dirty="0" smtClean="0"/>
              <a:t>for update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Maintains a new quantity: ‘</a:t>
            </a:r>
            <a:r>
              <a:rPr lang="en-US" sz="2400" dirty="0" smtClean="0">
                <a:solidFill>
                  <a:srgbClr val="0000FF"/>
                </a:solidFill>
              </a:rPr>
              <a:t>velocity</a:t>
            </a:r>
            <a:r>
              <a:rPr lang="en-US" sz="2400" dirty="0" smtClean="0"/>
              <a:t>’</a:t>
            </a:r>
          </a:p>
          <a:p>
            <a:pPr>
              <a:spcAft>
                <a:spcPts val="1200"/>
              </a:spcAft>
            </a:pPr>
            <a:r>
              <a:rPr lang="en-US" sz="2400" i="1" dirty="0" smtClean="0"/>
              <a:t>Exponentially decaying average</a:t>
            </a:r>
            <a:r>
              <a:rPr lang="en-US" sz="2400" dirty="0" smtClean="0"/>
              <a:t> of gradients:</a:t>
            </a:r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5916812" y="5210551"/>
            <a:ext cx="3681047" cy="719477"/>
            <a:chOff x="4392811" y="4470400"/>
            <a:chExt cx="3681047" cy="719477"/>
          </a:xfrm>
        </p:grpSpPr>
        <p:sp>
          <p:nvSpPr>
            <p:cNvPr id="8" name="Rounded Rectangular Callout 7"/>
            <p:cNvSpPr/>
            <p:nvPr/>
          </p:nvSpPr>
          <p:spPr>
            <a:xfrm>
              <a:off x="4392811" y="4470400"/>
              <a:ext cx="3681047" cy="719477"/>
            </a:xfrm>
            <a:prstGeom prst="wedgeRoundRectCallout">
              <a:avLst>
                <a:gd name="adj1" fmla="val -71958"/>
                <a:gd name="adj2" fmla="val -121826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imes"/>
                  <a:cs typeface="Times"/>
                </a:rPr>
                <a:t>                </a:t>
              </a:r>
              <a:r>
                <a:rPr lang="en-US" sz="2000" dirty="0"/>
                <a:t>controls how quickly effect of past gradients decay</a:t>
              </a: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4630385" y="4529998"/>
            <a:ext cx="1004414" cy="341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719" name="Equation" r:id="rId3" imgW="596900" imgH="203200" progId="Equation.3">
                    <p:embed/>
                  </p:oleObj>
                </mc:Choice>
                <mc:Fallback>
                  <p:oleObj name="Equation" r:id="rId3" imgW="5969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630385" y="4529998"/>
                          <a:ext cx="1004414" cy="3419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TextBox 10"/>
          <p:cNvSpPr txBox="1"/>
          <p:nvPr/>
        </p:nvSpPr>
        <p:spPr>
          <a:xfrm>
            <a:off x="6949330" y="3377385"/>
            <a:ext cx="3220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gradient update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158800" y="3762279"/>
            <a:ext cx="51995" cy="5049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484564" y="4082257"/>
          <a:ext cx="4287837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20" name="Equation" r:id="rId5" imgW="1079500" imgH="203200" progId="Equation.3">
                  <p:embed/>
                </p:oleObj>
              </mc:Choice>
              <mc:Fallback>
                <p:oleObj name="Equation" r:id="rId5" imgW="1079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84564" y="4082257"/>
                        <a:ext cx="4287837" cy="80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893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Compute gradient estimate: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Update velocity:</a:t>
            </a:r>
          </a:p>
          <a:p>
            <a:endParaRPr lang="en-US" sz="2400" dirty="0"/>
          </a:p>
          <a:p>
            <a:r>
              <a:rPr lang="en-US" sz="2400" dirty="0" smtClean="0"/>
              <a:t>Update parameters:</a:t>
            </a:r>
            <a:endParaRPr lang="en-US" sz="2400" dirty="0">
              <a:latin typeface="Times"/>
              <a:cs typeface="Time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898159"/>
              </p:ext>
            </p:extLst>
          </p:nvPr>
        </p:nvGraphicFramePr>
        <p:xfrm>
          <a:off x="4206185" y="1587431"/>
          <a:ext cx="438308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4" name="Equation" r:id="rId3" imgW="1714500" imgH="431800" progId="Equation.3">
                  <p:embed/>
                </p:oleObj>
              </mc:Choice>
              <mc:Fallback>
                <p:oleObj name="Equation" r:id="rId3" imgW="1714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6185" y="1587431"/>
                        <a:ext cx="4383088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191588"/>
              </p:ext>
            </p:extLst>
          </p:nvPr>
        </p:nvGraphicFramePr>
        <p:xfrm>
          <a:off x="5257006" y="3343220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5" name="Equation" r:id="rId5" imgW="698500" imgH="165100" progId="Equation.3">
                  <p:embed/>
                </p:oleObj>
              </mc:Choice>
              <mc:Fallback>
                <p:oleObj name="Equation" r:id="rId5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7006" y="3343220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602520"/>
              </p:ext>
            </p:extLst>
          </p:nvPr>
        </p:nvGraphicFramePr>
        <p:xfrm>
          <a:off x="5340488" y="4411625"/>
          <a:ext cx="13128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6" name="Equation" r:id="rId7" imgW="546100" imgH="177800" progId="Equation.3">
                  <p:embed/>
                </p:oleObj>
              </mc:Choice>
              <mc:Fallback>
                <p:oleObj name="Equation" r:id="rId7" imgW="546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40488" y="4411625"/>
                        <a:ext cx="131286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47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708768" y="1992923"/>
            <a:ext cx="1100992" cy="390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81200" y="1602154"/>
            <a:ext cx="2864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Damped oscillations:</a:t>
            </a:r>
          </a:p>
          <a:p>
            <a:r>
              <a:rPr lang="en-US" sz="2400" dirty="0"/>
              <a:t>gradients in opposite directions get cancelled out</a:t>
            </a:r>
          </a:p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981830" y="11731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6" name="Equation" r:id="rId3" imgW="317500" imgH="203200" progId="Equation.3">
                  <p:embed/>
                </p:oleObj>
              </mc:Choice>
              <mc:Fallback>
                <p:oleObj name="Equation" r:id="rId3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81830" y="11731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230" y="1602154"/>
            <a:ext cx="50546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Nesterov</a:t>
            </a:r>
            <a:r>
              <a:rPr lang="en-US" dirty="0" smtClean="0"/>
              <a:t> 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Apply an </a:t>
            </a:r>
            <a:r>
              <a:rPr lang="en-US" sz="2400" dirty="0" smtClean="0">
                <a:solidFill>
                  <a:srgbClr val="0000FF"/>
                </a:solidFill>
              </a:rPr>
              <a:t>interim</a:t>
            </a:r>
            <a:r>
              <a:rPr lang="en-US" sz="2400" dirty="0" smtClean="0"/>
              <a:t> update:</a:t>
            </a:r>
          </a:p>
          <a:p>
            <a:endParaRPr lang="en-US" sz="2400" dirty="0"/>
          </a:p>
          <a:p>
            <a:r>
              <a:rPr lang="en-US" sz="2400" dirty="0" smtClean="0"/>
              <a:t>Perform a correction based on gradient at the interim point:</a:t>
            </a:r>
          </a:p>
          <a:p>
            <a:endParaRPr lang="en-US" sz="2400" dirty="0"/>
          </a:p>
        </p:txBody>
      </p:sp>
      <p:sp>
        <p:nvSpPr>
          <p:cNvPr id="9" name="Cloud Callout 8"/>
          <p:cNvSpPr/>
          <p:nvPr/>
        </p:nvSpPr>
        <p:spPr>
          <a:xfrm>
            <a:off x="7463693" y="4880439"/>
            <a:ext cx="4278923" cy="1445846"/>
          </a:xfrm>
          <a:prstGeom prst="cloudCallout">
            <a:avLst>
              <a:gd name="adj1" fmla="val -62143"/>
              <a:gd name="adj2" fmla="val -30743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Momentum based on look-ahead slope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957790"/>
              </p:ext>
            </p:extLst>
          </p:nvPr>
        </p:nvGraphicFramePr>
        <p:xfrm>
          <a:off x="4051990" y="2979771"/>
          <a:ext cx="441483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73" name="Equation" r:id="rId3" imgW="1727200" imgH="431800" progId="Equation.3">
                  <p:embed/>
                </p:oleObj>
              </mc:Choice>
              <mc:Fallback>
                <p:oleObj name="Equation" r:id="rId3" imgW="1727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1990" y="2979771"/>
                        <a:ext cx="4414838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568994"/>
              </p:ext>
            </p:extLst>
          </p:nvPr>
        </p:nvGraphicFramePr>
        <p:xfrm>
          <a:off x="5019921" y="4338856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74" name="Equation" r:id="rId5" imgW="698500" imgH="165100" progId="Equation.3">
                  <p:embed/>
                </p:oleObj>
              </mc:Choice>
              <mc:Fallback>
                <p:oleObj name="Equation" r:id="rId5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19921" y="4338856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689624"/>
              </p:ext>
            </p:extLst>
          </p:nvPr>
        </p:nvGraphicFramePr>
        <p:xfrm>
          <a:off x="5217566" y="5090914"/>
          <a:ext cx="13128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75" name="Equation" r:id="rId7" imgW="546100" imgH="177800" progId="Equation.3">
                  <p:embed/>
                </p:oleObj>
              </mc:Choice>
              <mc:Fallback>
                <p:oleObj name="Equation" r:id="rId7" imgW="546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17566" y="5090914"/>
                        <a:ext cx="131286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987980"/>
              </p:ext>
            </p:extLst>
          </p:nvPr>
        </p:nvGraphicFramePr>
        <p:xfrm>
          <a:off x="5187403" y="1535893"/>
          <a:ext cx="13430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76" name="Equation" r:id="rId9" imgW="558800" imgH="203200" progId="Equation.3">
                  <p:embed/>
                </p:oleObj>
              </mc:Choice>
              <mc:Fallback>
                <p:oleObj name="Equation" r:id="rId9" imgW="558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87403" y="1535893"/>
                        <a:ext cx="13430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3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1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Learning Rates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Oscillations along vertical direction</a:t>
            </a:r>
          </a:p>
          <a:p>
            <a:pPr lvl="1"/>
            <a:r>
              <a:rPr lang="en-US" sz="2400" dirty="0"/>
              <a:t>Learning must be slower along parameter 2</a:t>
            </a:r>
          </a:p>
          <a:p>
            <a:r>
              <a:rPr lang="en-US" sz="2600" dirty="0"/>
              <a:t>Use a different learning rate for each parameter?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9528176" y="4591051"/>
          <a:ext cx="34131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56" name="Equation" r:id="rId3" imgW="152400" imgH="203200" progId="Equation.3">
                  <p:embed/>
                </p:oleObj>
              </mc:Choice>
              <mc:Fallback>
                <p:oleObj name="Equation" r:id="rId3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28176" y="4591051"/>
                        <a:ext cx="341313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/>
          </p:nvPr>
        </p:nvGraphicFramePr>
        <p:xfrm>
          <a:off x="1795464" y="1684338"/>
          <a:ext cx="37147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57" name="Equation" r:id="rId5" imgW="165100" imgH="203200" progId="Equation.3">
                  <p:embed/>
                </p:oleObj>
              </mc:Choice>
              <mc:Fallback>
                <p:oleObj name="Equation" r:id="rId5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464" y="1684338"/>
                        <a:ext cx="371475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V="1">
            <a:off x="3831993" y="2045233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66406" y="2045233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64022" y="2045232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240000">
            <a:off x="5748404" y="2045233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88501" y="2319553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21480000">
            <a:off x="6051745" y="2319553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8981830" y="11731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58" name="Equation" r:id="rId6" imgW="317500" imgH="203200" progId="Equation.3">
                  <p:embed/>
                </p:oleObj>
              </mc:Choice>
              <mc:Fallback>
                <p:oleObj name="Equation" r:id="rId6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81830" y="11731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AdaGrad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218" y="1166018"/>
            <a:ext cx="8229601" cy="45259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Accumulate squared gradients: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Update each parameter: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Greater progress along gently sloped directions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381160" y="3104261"/>
            <a:ext cx="1301902" cy="4738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792819" y="2319431"/>
            <a:ext cx="2375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Inversely proportional to cumulative squared gradient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378743"/>
              </p:ext>
            </p:extLst>
          </p:nvPr>
        </p:nvGraphicFramePr>
        <p:xfrm>
          <a:off x="5086971" y="1665381"/>
          <a:ext cx="16573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39" name="Equation" r:id="rId3" imgW="609600" imgH="241300" progId="Equation.3">
                  <p:embed/>
                </p:oleObj>
              </mc:Choice>
              <mc:Fallback>
                <p:oleObj name="Equation" r:id="rId3" imgW="609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6971" y="1665381"/>
                        <a:ext cx="1657350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945747"/>
              </p:ext>
            </p:extLst>
          </p:nvPr>
        </p:nvGraphicFramePr>
        <p:xfrm>
          <a:off x="4557840" y="2831120"/>
          <a:ext cx="2823320" cy="119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40" name="Equation" r:id="rId5" imgW="1079500" imgH="457200" progId="Equation.3">
                  <p:embed/>
                </p:oleObj>
              </mc:Choice>
              <mc:Fallback>
                <p:oleObj name="Equation" r:id="rId5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57840" y="2831120"/>
                        <a:ext cx="2823320" cy="119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507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RMSProp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722481" cy="211114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For non-convex problems, </a:t>
            </a:r>
            <a:r>
              <a:rPr lang="en-US" sz="2400" dirty="0" err="1" smtClean="0"/>
              <a:t>AdaGrad</a:t>
            </a:r>
            <a:r>
              <a:rPr lang="en-US" sz="2400" dirty="0" smtClean="0"/>
              <a:t> can prematurely decrease learning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Use </a:t>
            </a:r>
            <a:r>
              <a:rPr lang="en-US" sz="2400" dirty="0" smtClean="0">
                <a:solidFill>
                  <a:srgbClr val="0000FF"/>
                </a:solidFill>
              </a:rPr>
              <a:t>exponentially weighted average </a:t>
            </a:r>
            <a:r>
              <a:rPr lang="en-US" sz="2400" dirty="0" smtClean="0"/>
              <a:t>for gradient accumulation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07775"/>
              </p:ext>
            </p:extLst>
          </p:nvPr>
        </p:nvGraphicFramePr>
        <p:xfrm>
          <a:off x="4630737" y="2771775"/>
          <a:ext cx="29305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3" name="Equation" r:id="rId3" imgW="1079500" imgH="241300" progId="Equation.3">
                  <p:embed/>
                </p:oleObj>
              </mc:Choice>
              <mc:Fallback>
                <p:oleObj name="Equation" r:id="rId3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30737" y="2771775"/>
                        <a:ext cx="2930525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228010"/>
              </p:ext>
            </p:extLst>
          </p:nvPr>
        </p:nvGraphicFramePr>
        <p:xfrm>
          <a:off x="4782994" y="3827256"/>
          <a:ext cx="2823320" cy="119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4" name="Equation" r:id="rId5" imgW="1079500" imgH="457200" progId="Equation.3">
                  <p:embed/>
                </p:oleObj>
              </mc:Choice>
              <mc:Fallback>
                <p:oleObj name="Equation" r:id="rId5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82994" y="3827256"/>
                        <a:ext cx="2823320" cy="119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876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olidFill>
                  <a:srgbClr val="0000FF"/>
                </a:solidFill>
              </a:rPr>
              <a:t>RMSProp</a:t>
            </a:r>
            <a:r>
              <a:rPr lang="en-US" sz="2400" dirty="0" smtClean="0">
                <a:solidFill>
                  <a:srgbClr val="0000FF"/>
                </a:solidFill>
              </a:rPr>
              <a:t> + Momentum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Estimate first moment:</a:t>
            </a:r>
          </a:p>
          <a:p>
            <a:pPr marL="571500" indent="-571500">
              <a:buFont typeface="Arial" charset="0"/>
              <a:buChar char="•"/>
            </a:pPr>
            <a:endParaRPr lang="en-US" sz="44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Estimate second moment:</a:t>
            </a:r>
          </a:p>
          <a:p>
            <a:pPr marL="685800" indent="-685800">
              <a:buFont typeface="Arial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Update parameters: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Cloud Callout 6"/>
          <p:cNvSpPr/>
          <p:nvPr/>
        </p:nvSpPr>
        <p:spPr>
          <a:xfrm>
            <a:off x="8324781" y="1722441"/>
            <a:ext cx="3230074" cy="1391261"/>
          </a:xfrm>
          <a:prstGeom prst="cloudCallout">
            <a:avLst>
              <a:gd name="adj1" fmla="val -59704"/>
              <a:gd name="adj2" fmla="val 625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Also applies bias correction to </a:t>
            </a:r>
            <a:r>
              <a:rPr lang="en-US" sz="2400" i="1" dirty="0">
                <a:latin typeface="Times"/>
                <a:cs typeface="Times"/>
              </a:rPr>
              <a:t>v</a:t>
            </a:r>
            <a:r>
              <a:rPr lang="en-US" sz="2400" dirty="0"/>
              <a:t> and </a:t>
            </a:r>
            <a:r>
              <a:rPr lang="en-US" sz="2400" i="1" dirty="0">
                <a:latin typeface="Times"/>
                <a:cs typeface="Times"/>
              </a:rPr>
              <a:t>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3326" y="4772512"/>
            <a:ext cx="31146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Works well in practice, is fairly robust to hyper-parameters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346422"/>
              </p:ext>
            </p:extLst>
          </p:nvPr>
        </p:nvGraphicFramePr>
        <p:xfrm>
          <a:off x="4555331" y="2176097"/>
          <a:ext cx="3173413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8" name="Equation" r:id="rId3" imgW="1168400" imgH="215900" progId="Equation.3">
                  <p:embed/>
                </p:oleObj>
              </mc:Choice>
              <mc:Fallback>
                <p:oleObj name="Equation" r:id="rId3" imgW="1168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55331" y="2176097"/>
                        <a:ext cx="3173413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347937"/>
              </p:ext>
            </p:extLst>
          </p:nvPr>
        </p:nvGraphicFramePr>
        <p:xfrm>
          <a:off x="4684712" y="4772512"/>
          <a:ext cx="2822575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9" name="Equation" r:id="rId5" imgW="1079500" imgH="457200" progId="Equation.3">
                  <p:embed/>
                </p:oleObj>
              </mc:Choice>
              <mc:Fallback>
                <p:oleObj name="Equation" r:id="rId5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84712" y="4772512"/>
                        <a:ext cx="2822575" cy="1195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74018"/>
              </p:ext>
            </p:extLst>
          </p:nvPr>
        </p:nvGraphicFramePr>
        <p:xfrm>
          <a:off x="4628528" y="3433990"/>
          <a:ext cx="3173413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30" name="Equation" r:id="rId7" imgW="1168400" imgH="241300" progId="Equation.3">
                  <p:embed/>
                </p:oleObj>
              </mc:Choice>
              <mc:Fallback>
                <p:oleObj name="Equation" r:id="rId7" imgW="1168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28528" y="3433990"/>
                        <a:ext cx="3173413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8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63" y="983807"/>
            <a:ext cx="10327008" cy="2111143"/>
          </a:xfrm>
        </p:spPr>
        <p:txBody>
          <a:bodyPr/>
          <a:lstStyle/>
          <a:p>
            <a:r>
              <a:rPr lang="en-US" sz="2400" b="1" dirty="0" smtClean="0"/>
              <a:t>Regularization of NN 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Norm Penalties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Early Stopping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Data Augmentation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Bagging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Dropout</a:t>
            </a:r>
          </a:p>
          <a:p>
            <a:endParaRPr lang="en-US" sz="2000" dirty="0"/>
          </a:p>
          <a:p>
            <a:r>
              <a:rPr lang="en-US" b="1" dirty="0" smtClean="0"/>
              <a:t>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Optimization</a:t>
            </a:r>
          </a:p>
          <a:p>
            <a:pPr lvl="1">
              <a:buFont typeface="Arial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Momentum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Adaptive Learning Rate</a:t>
            </a:r>
          </a:p>
          <a:p>
            <a:pPr lvl="1">
              <a:buFont typeface="Arial" charset="0"/>
              <a:buChar char="•"/>
            </a:pPr>
            <a:r>
              <a:rPr lang="en-US" sz="2200" b="1" dirty="0">
                <a:solidFill>
                  <a:schemeClr val="accent1"/>
                </a:solidFill>
              </a:rPr>
              <a:t>Parameter Initialization </a:t>
            </a:r>
          </a:p>
          <a:p>
            <a:pPr lvl="1">
              <a:buFont typeface="Arial" charset="0"/>
              <a:buChar char="•"/>
            </a:pPr>
            <a:r>
              <a:rPr lang="en-US" sz="2200" dirty="0"/>
              <a:t>Batch Normalization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4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Penalties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 smtClean="0"/>
                  <a:t>We used to optimize: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Change to </a:t>
                </a:r>
                <a:r>
                  <a:rPr lang="mr-IN" dirty="0" smtClean="0"/>
                  <a:t>…</a:t>
                </a:r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r>
                        <a:rPr lang="en-US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Ω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𝑊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sz="5400" dirty="0"/>
              </a:p>
              <a:p>
                <a:r>
                  <a:rPr lang="en-US" sz="2400" i="1" dirty="0" smtClean="0"/>
                  <a:t>L</a:t>
                </a:r>
                <a:r>
                  <a:rPr lang="en-US" sz="2400" baseline="-25000" dirty="0" smtClean="0"/>
                  <a:t>2</a:t>
                </a:r>
                <a:r>
                  <a:rPr lang="en-US" sz="2400" dirty="0" smtClean="0"/>
                  <a:t> regularization:</a:t>
                </a:r>
              </a:p>
              <a:p>
                <a:pPr lvl="1"/>
                <a:r>
                  <a:rPr lang="en-US" sz="1800" dirty="0" smtClean="0"/>
                  <a:t>Decay of </a:t>
                </a:r>
                <a:r>
                  <a:rPr lang="en-US" sz="1800" dirty="0" smtClean="0"/>
                  <a:t>weights</a:t>
                </a:r>
              </a:p>
              <a:p>
                <a:pPr lvl="1"/>
                <a:r>
                  <a:rPr lang="en-US" sz="1800" dirty="0" smtClean="0"/>
                  <a:t>MAP estimation with Gaussian prior</a:t>
                </a:r>
              </a:p>
              <a:p>
                <a:r>
                  <a:rPr lang="en-US" sz="2400" i="1" dirty="0" smtClean="0"/>
                  <a:t>L</a:t>
                </a:r>
                <a:r>
                  <a:rPr lang="en-US" sz="2400" baseline="-25000" dirty="0" smtClean="0"/>
                  <a:t>1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regularization:</a:t>
                </a:r>
              </a:p>
              <a:p>
                <a:pPr lvl="1"/>
                <a:r>
                  <a:rPr lang="en-US" sz="1800" dirty="0"/>
                  <a:t>encourages </a:t>
                </a:r>
                <a:r>
                  <a:rPr lang="en-US" sz="1800" dirty="0" err="1" smtClean="0"/>
                  <a:t>sparsity</a:t>
                </a:r>
                <a:endParaRPr lang="en-US" sz="1800" dirty="0"/>
              </a:p>
              <a:p>
                <a:pPr lvl="1"/>
                <a:r>
                  <a:rPr lang="en-US" sz="1800" dirty="0"/>
                  <a:t>MAP estimation with </a:t>
                </a:r>
                <a:r>
                  <a:rPr lang="en-US" sz="1800" dirty="0" err="1" smtClean="0"/>
                  <a:t>Laplacian</a:t>
                </a:r>
                <a:r>
                  <a:rPr lang="en-US" sz="1800" dirty="0" smtClean="0"/>
                  <a:t> prior</a:t>
                </a:r>
                <a:endParaRPr lang="en-US" sz="18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  <a:blipFill rotWithShape="0">
                <a:blip r:embed="rId3"/>
                <a:stretch>
                  <a:fillRect l="-873" t="-1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loud Callout 8"/>
          <p:cNvSpPr/>
          <p:nvPr/>
        </p:nvSpPr>
        <p:spPr>
          <a:xfrm>
            <a:off x="9383163" y="2607220"/>
            <a:ext cx="2014695" cy="1165104"/>
          </a:xfrm>
          <a:prstGeom prst="cloudCallout">
            <a:avLst>
              <a:gd name="adj1" fmla="val -14831"/>
              <a:gd name="adj2" fmla="val 78146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Biases not penalized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8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 animBg="1"/>
      <p:bldP spid="4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Goal: </a:t>
            </a:r>
            <a:r>
              <a:rPr lang="en-US" sz="2400" dirty="0" smtClean="0">
                <a:solidFill>
                  <a:srgbClr val="FF0000"/>
                </a:solidFill>
              </a:rPr>
              <a:t>break symmetry </a:t>
            </a:r>
            <a:r>
              <a:rPr lang="en-US" sz="2400" dirty="0" smtClean="0"/>
              <a:t>between units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so that each unit computes a different function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Initialize all weights (not biases) </a:t>
            </a:r>
            <a:r>
              <a:rPr lang="en-US" sz="2400" dirty="0" smtClean="0">
                <a:solidFill>
                  <a:srgbClr val="0000FF"/>
                </a:solidFill>
              </a:rPr>
              <a:t>randomly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Gaussian or uniform distribution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Scale of initialization?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sz="2400" i="1" dirty="0" smtClean="0"/>
              <a:t>Large</a:t>
            </a:r>
            <a:r>
              <a:rPr lang="en-US" sz="2400" dirty="0" smtClean="0"/>
              <a:t> -&gt; grad explosion,  </a:t>
            </a:r>
            <a:r>
              <a:rPr lang="en-US" sz="2400" i="1" dirty="0" smtClean="0"/>
              <a:t>Small</a:t>
            </a:r>
            <a:r>
              <a:rPr lang="en-US" sz="2400" dirty="0" smtClean="0"/>
              <a:t> -&gt; grad vanishing</a:t>
            </a:r>
          </a:p>
          <a:p>
            <a:pPr lvl="1">
              <a:spcAft>
                <a:spcPts val="1200"/>
              </a:spcAft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Xavier Initialization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Heuristic for all outputs to have </a:t>
            </a:r>
            <a:r>
              <a:rPr lang="en-US" sz="2400" dirty="0" smtClean="0">
                <a:solidFill>
                  <a:srgbClr val="0000FF"/>
                </a:solidFill>
              </a:rPr>
              <a:t>unit 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For </a:t>
            </a:r>
            <a:r>
              <a:rPr lang="en-US" sz="2400" dirty="0"/>
              <a:t>a fully-connected layer with </a:t>
            </a:r>
            <a:r>
              <a:rPr lang="en-US" sz="2400" i="1" dirty="0" smtClean="0">
                <a:latin typeface="Times"/>
                <a:cs typeface="Times"/>
              </a:rPr>
              <a:t>m</a:t>
            </a:r>
            <a:r>
              <a:rPr lang="en-US" sz="2400" dirty="0" smtClean="0"/>
              <a:t> </a:t>
            </a:r>
            <a:r>
              <a:rPr lang="en-US" sz="2400" dirty="0"/>
              <a:t>inputs</a:t>
            </a:r>
            <a:r>
              <a:rPr lang="en-US" sz="2400" dirty="0" smtClean="0"/>
              <a:t>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For </a:t>
            </a:r>
            <a:r>
              <a:rPr lang="en-US" sz="2400" dirty="0" err="1" smtClean="0"/>
              <a:t>ReLU</a:t>
            </a:r>
            <a:r>
              <a:rPr lang="en-US" sz="2400" dirty="0" smtClean="0"/>
              <a:t> units, it is recommended: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852234"/>
              </p:ext>
            </p:extLst>
          </p:nvPr>
        </p:nvGraphicFramePr>
        <p:xfrm>
          <a:off x="4955381" y="2423227"/>
          <a:ext cx="2281238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1" name="Equation" r:id="rId3" imgW="965200" imgH="431800" progId="Equation.3">
                  <p:embed/>
                </p:oleObj>
              </mc:Choice>
              <mc:Fallback>
                <p:oleObj name="Equation" r:id="rId3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5381" y="2423227"/>
                        <a:ext cx="2281238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018948"/>
              </p:ext>
            </p:extLst>
          </p:nvPr>
        </p:nvGraphicFramePr>
        <p:xfrm>
          <a:off x="4856300" y="4164086"/>
          <a:ext cx="2281238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12" name="Equation" r:id="rId5" imgW="965200" imgH="431800" progId="Equation.3">
                  <p:embed/>
                </p:oleObj>
              </mc:Choice>
              <mc:Fallback>
                <p:oleObj name="Equation" r:id="rId5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56300" y="4164086"/>
                        <a:ext cx="2281238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79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442" y="1229474"/>
            <a:ext cx="8686801" cy="5101492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Fully-connected layer with </a:t>
            </a:r>
            <a:r>
              <a:rPr lang="en-US" sz="2400" i="1" dirty="0" smtClean="0">
                <a:latin typeface="Times"/>
                <a:cs typeface="Times"/>
              </a:rPr>
              <a:t>m</a:t>
            </a:r>
            <a:r>
              <a:rPr lang="en-US" sz="2400" dirty="0" smtClean="0"/>
              <a:t> inputs, </a:t>
            </a:r>
            <a:r>
              <a:rPr lang="en-US" sz="2400" i="1" dirty="0" smtClean="0">
                <a:latin typeface="Times"/>
                <a:cs typeface="Times"/>
              </a:rPr>
              <a:t>n</a:t>
            </a:r>
            <a:r>
              <a:rPr lang="en-US" sz="2400" dirty="0" smtClean="0"/>
              <a:t> outputs: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endParaRPr lang="en-US" sz="48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Heuristic trades off between initialize all </a:t>
            </a:r>
            <a:r>
              <a:rPr lang="en-US" sz="2400" dirty="0"/>
              <a:t>layers have </a:t>
            </a:r>
            <a:r>
              <a:rPr lang="en-US" sz="2400" dirty="0">
                <a:solidFill>
                  <a:srgbClr val="000000"/>
                </a:solidFill>
              </a:rPr>
              <a:t>same activation and gradient </a:t>
            </a:r>
            <a:r>
              <a:rPr lang="en-US" sz="2400" dirty="0" smtClean="0">
                <a:solidFill>
                  <a:srgbClr val="000000"/>
                </a:solidFill>
              </a:rPr>
              <a:t>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Sparse</a:t>
            </a:r>
            <a:r>
              <a:rPr lang="en-US" sz="2400" dirty="0" smtClean="0"/>
              <a:t> variant when </a:t>
            </a:r>
            <a:r>
              <a:rPr lang="en-US" sz="2400" i="1" dirty="0" smtClean="0">
                <a:latin typeface="Times"/>
                <a:cs typeface="Times"/>
              </a:rPr>
              <a:t>m </a:t>
            </a:r>
            <a:r>
              <a:rPr lang="en-US" sz="2400" dirty="0" smtClean="0">
                <a:solidFill>
                  <a:srgbClr val="000000"/>
                </a:solidFill>
              </a:rPr>
              <a:t>is large</a:t>
            </a:r>
            <a:endParaRPr lang="en-US" sz="2400" dirty="0" smtClean="0"/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 </a:t>
            </a:r>
            <a:r>
              <a:rPr lang="en-US" sz="2000" dirty="0" smtClean="0"/>
              <a:t>Initialize </a:t>
            </a:r>
            <a:r>
              <a:rPr lang="en-US" sz="2000" i="1" dirty="0" smtClean="0"/>
              <a:t>k</a:t>
            </a:r>
            <a:r>
              <a:rPr lang="en-US" sz="2000" dirty="0" smtClean="0"/>
              <a:t> nonzero weights in each unit</a:t>
            </a:r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884614" y="2162679"/>
          <a:ext cx="4087079" cy="117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4" name="Equation" r:id="rId3" imgW="1727200" imgH="495300" progId="Equation.3">
                  <p:embed/>
                </p:oleObj>
              </mc:Choice>
              <mc:Fallback>
                <p:oleObj name="Equation" r:id="rId3" imgW="1727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4614" y="2162679"/>
                        <a:ext cx="4087079" cy="1171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327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Output unit bias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Marginal statistics </a:t>
            </a:r>
            <a:r>
              <a:rPr lang="en-US" sz="1800" dirty="0" smtClean="0"/>
              <a:t>of the output in the training set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Hidden unit bias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Avoid saturation </a:t>
            </a:r>
            <a:r>
              <a:rPr lang="en-US" sz="1800" dirty="0" smtClean="0"/>
              <a:t>at initialization</a:t>
            </a:r>
          </a:p>
          <a:p>
            <a:pPr lvl="1"/>
            <a:r>
              <a:rPr lang="en-US" sz="1800" dirty="0" smtClean="0"/>
              <a:t>E.g. in </a:t>
            </a:r>
            <a:r>
              <a:rPr lang="en-US" sz="1800" dirty="0" err="1" smtClean="0"/>
              <a:t>ReLU</a:t>
            </a:r>
            <a:r>
              <a:rPr lang="en-US" sz="1800" dirty="0" smtClean="0"/>
              <a:t>, initialize bias to 0.1 instead of 0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Units controlling participation of other units</a:t>
            </a:r>
          </a:p>
          <a:p>
            <a:pPr lvl="1"/>
            <a:r>
              <a:rPr lang="en-US" sz="1800" dirty="0" smtClean="0"/>
              <a:t>Set bias to allow participation at initialization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lvl="1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Challenges in Optimization</a:t>
            </a:r>
          </a:p>
          <a:p>
            <a:r>
              <a:rPr lang="en-US" sz="2400" dirty="0" smtClean="0"/>
              <a:t>Momentum</a:t>
            </a:r>
          </a:p>
          <a:p>
            <a:r>
              <a:rPr lang="en-US" sz="2400" dirty="0" smtClean="0"/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Batch Normalization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5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953" y="1141762"/>
            <a:ext cx="9923107" cy="4898327"/>
          </a:xfrm>
        </p:spPr>
        <p:txBody>
          <a:bodyPr/>
          <a:lstStyle/>
          <a:p>
            <a:r>
              <a:rPr lang="en-US" sz="2400" dirty="0" smtClean="0"/>
              <a:t>Good practice to normalize features before applying learning algorithm: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6000" dirty="0"/>
          </a:p>
          <a:p>
            <a:r>
              <a:rPr lang="en-US" sz="2400" dirty="0" smtClean="0"/>
              <a:t>Features in </a:t>
            </a:r>
            <a:r>
              <a:rPr lang="en-US" sz="2400" dirty="0" smtClean="0">
                <a:solidFill>
                  <a:srgbClr val="0000FF"/>
                </a:solidFill>
              </a:rPr>
              <a:t>same scale</a:t>
            </a:r>
            <a:r>
              <a:rPr lang="en-US" sz="2400" dirty="0" smtClean="0"/>
              <a:t>: mean 0 and variance 1</a:t>
            </a:r>
          </a:p>
          <a:p>
            <a:pPr lvl="1"/>
            <a:r>
              <a:rPr lang="en-US" sz="1800" dirty="0" smtClean="0"/>
              <a:t>Speeds up learning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3506352" y="2174311"/>
            <a:ext cx="6759382" cy="1678773"/>
            <a:chOff x="3519604" y="2770659"/>
            <a:chExt cx="6759382" cy="1678773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6529050" y="3045411"/>
              <a:ext cx="448213" cy="2785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939911" y="2826681"/>
              <a:ext cx="3339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mean feature values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6174216" y="4049323"/>
              <a:ext cx="448214" cy="2187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585077" y="4049322"/>
              <a:ext cx="3296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SD of feature values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230754" y="3026737"/>
              <a:ext cx="413300" cy="2871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19604" y="2770659"/>
              <a:ext cx="1711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Feature vector</a:t>
              </a: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65</a:t>
            </a:fld>
            <a:endParaRPr lang="en-US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69446"/>
              </p:ext>
            </p:extLst>
          </p:nvPr>
        </p:nvGraphicFramePr>
        <p:xfrm>
          <a:off x="4739724" y="2392916"/>
          <a:ext cx="1941513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18" name="Equation" r:id="rId3" imgW="635000" imgH="393700" progId="Equation.3">
                  <p:embed/>
                </p:oleObj>
              </mc:Choice>
              <mc:Fallback>
                <p:oleObj name="Equation" r:id="rId3" imgW="635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39724" y="2392916"/>
                        <a:ext cx="1941513" cy="1203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42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Normalization</a:t>
            </a: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2073059" y="3020885"/>
            <a:ext cx="3933416" cy="1298850"/>
            <a:chOff x="1663090" y="1797052"/>
            <a:chExt cx="5794853" cy="2265995"/>
          </a:xfrm>
        </p:grpSpPr>
        <p:sp>
          <p:nvSpPr>
            <p:cNvPr id="4" name="Oval 3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 rot="19631026">
            <a:off x="7129467" y="2683467"/>
            <a:ext cx="2288800" cy="2304094"/>
            <a:chOff x="1663090" y="1797052"/>
            <a:chExt cx="5794853" cy="2265995"/>
          </a:xfrm>
        </p:grpSpPr>
        <p:sp>
          <p:nvSpPr>
            <p:cNvPr id="10" name="Oval 9"/>
            <p:cNvSpPr/>
            <p:nvPr/>
          </p:nvSpPr>
          <p:spPr>
            <a:xfrm>
              <a:off x="3712819" y="2618834"/>
              <a:ext cx="1806245" cy="6574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2027677" y="5281946"/>
            <a:ext cx="395977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027679" y="2345668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711832" y="5257055"/>
            <a:ext cx="3328204" cy="0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687750" y="2345669"/>
            <a:ext cx="24084" cy="2903771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59845" y="5627771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Before normalization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87751" y="5637698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After normalization</a:t>
            </a: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9267085" y="2327888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42" name="Equation" r:id="rId3" imgW="317500" imgH="203200" progId="Equation.3">
                  <p:embed/>
                </p:oleObj>
              </mc:Choice>
              <mc:Fallback>
                <p:oleObj name="Equation" r:id="rId3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67085" y="2327888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3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Covariance Shift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83074" y="1600201"/>
            <a:ext cx="7563584" cy="489832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Each hidden layer changes distribution of inputs to next layer: </a:t>
            </a:r>
            <a:r>
              <a:rPr lang="en-US" i="1" dirty="0" smtClean="0"/>
              <a:t>slows down learning</a:t>
            </a:r>
            <a:endParaRPr lang="en-US" i="1" dirty="0"/>
          </a:p>
        </p:txBody>
      </p:sp>
      <p:sp>
        <p:nvSpPr>
          <p:cNvPr id="5" name="Oval Callout 4"/>
          <p:cNvSpPr/>
          <p:nvPr/>
        </p:nvSpPr>
        <p:spPr>
          <a:xfrm>
            <a:off x="2946335" y="6029734"/>
            <a:ext cx="2443497" cy="655532"/>
          </a:xfrm>
          <a:prstGeom prst="wedgeEllipseCallout">
            <a:avLst>
              <a:gd name="adj1" fmla="val 43581"/>
              <a:gd name="adj2" fmla="val -85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2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6898396" y="6029734"/>
            <a:ext cx="2424820" cy="655532"/>
          </a:xfrm>
          <a:prstGeom prst="wedgeEllipseCallout">
            <a:avLst>
              <a:gd name="adj1" fmla="val -30107"/>
              <a:gd name="adj2" fmla="val -827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</a:t>
            </a:r>
            <a:r>
              <a:rPr lang="en-US" i="1" dirty="0">
                <a:latin typeface="Times"/>
                <a:cs typeface="Times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3475" y="5852197"/>
            <a:ext cx="52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966" y="2821708"/>
            <a:ext cx="6095250" cy="32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time:</a:t>
            </a:r>
          </a:p>
          <a:p>
            <a:pPr lvl="1"/>
            <a:r>
              <a:rPr lang="en-US" dirty="0" smtClean="0"/>
              <a:t>Mini-batch of activations for layer to normalize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86776" y="3305287"/>
            <a:ext cx="2577220" cy="560218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86776" y="3299829"/>
            <a:ext cx="709132" cy="1779481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250" y="329982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K</a:t>
            </a:r>
            <a:r>
              <a:rPr lang="en-US" sz="2400" dirty="0"/>
              <a:t> hidden layer activations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6777" y="530713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N</a:t>
            </a:r>
            <a:r>
              <a:rPr lang="en-US" sz="2400" dirty="0"/>
              <a:t> data points in mini-batch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68</a:t>
            </a:fld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530937" y="3140200"/>
          <a:ext cx="4024312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6" name="Equation" r:id="rId3" imgW="1511300" imgH="812800" progId="Equation.3">
                  <p:embed/>
                </p:oleObj>
              </mc:Choice>
              <mc:Fallback>
                <p:oleObj name="Equation" r:id="rId3" imgW="15113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0937" y="3140200"/>
                        <a:ext cx="4024312" cy="2166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36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time: </a:t>
            </a:r>
          </a:p>
          <a:p>
            <a:pPr lvl="1"/>
            <a:r>
              <a:rPr lang="en-US" dirty="0" smtClean="0"/>
              <a:t>Mini</a:t>
            </a:r>
            <a:r>
              <a:rPr lang="en-US" dirty="0"/>
              <a:t>-batch of activations for layer to </a:t>
            </a:r>
            <a:r>
              <a:rPr lang="en-US" dirty="0" smtClean="0"/>
              <a:t>normalize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sz="1050" dirty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where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082730" y="5191354"/>
            <a:ext cx="308820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92061" y="5820121"/>
            <a:ext cx="3091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mean activations across mini-batch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44918" y="5434114"/>
            <a:ext cx="459319" cy="3860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04748" y="5820122"/>
            <a:ext cx="3256348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SD of each unit across mini-batch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784157" y="2892940"/>
          <a:ext cx="1960760" cy="1048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31" name="Equation" r:id="rId3" imgW="736600" imgH="393700" progId="Equation.3">
                  <p:embed/>
                </p:oleObj>
              </mc:Choice>
              <mc:Fallback>
                <p:oleObj name="Equation" r:id="rId3" imgW="736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4157" y="2892940"/>
                        <a:ext cx="1960760" cy="1048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914651" y="4429126"/>
          <a:ext cx="6270625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32" name="Equation" r:id="rId5" imgW="2578100" imgH="469900" progId="Equation.3">
                  <p:embed/>
                </p:oleObj>
              </mc:Choice>
              <mc:Fallback>
                <p:oleObj name="Equation" r:id="rId5" imgW="2578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4651" y="4429126"/>
                        <a:ext cx="6270625" cy="1141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819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Penalties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 smtClean="0"/>
                  <a:t>We used to optimize:</a:t>
                </a: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pPr>
                  <a:spcAft>
                    <a:spcPts val="1200"/>
                  </a:spcAft>
                </a:pPr>
                <a:r>
                  <a:rPr lang="en-US" dirty="0" smtClean="0"/>
                  <a:t>Change to </a:t>
                </a:r>
                <a:r>
                  <a:rPr lang="mr-IN" dirty="0" smtClean="0"/>
                  <a:t>…</a:t>
                </a:r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r>
                        <a:rPr lang="en-US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charset="0"/>
                            </a:rPr>
                            <m:t>;</m:t>
                          </m:r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Ω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𝑊</m:t>
                      </m:r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sz="5400" dirty="0"/>
              </a:p>
              <a:p>
                <a:r>
                  <a:rPr lang="en-US" sz="2400" i="1" dirty="0" smtClean="0"/>
                  <a:t>L</a:t>
                </a:r>
                <a:r>
                  <a:rPr lang="en-US" sz="2400" baseline="-25000" dirty="0" smtClean="0"/>
                  <a:t>2</a:t>
                </a:r>
                <a:r>
                  <a:rPr lang="en-US" sz="2400" dirty="0" smtClean="0"/>
                  <a:t> regularization:</a:t>
                </a:r>
              </a:p>
              <a:p>
                <a:pPr lvl="1"/>
                <a:r>
                  <a:rPr lang="en-US" sz="1800" b="1" dirty="0" smtClean="0"/>
                  <a:t>Decay of </a:t>
                </a:r>
                <a:r>
                  <a:rPr lang="en-US" sz="1800" b="1" dirty="0" smtClean="0"/>
                  <a:t>weights</a:t>
                </a:r>
              </a:p>
              <a:p>
                <a:pPr lvl="1"/>
                <a:r>
                  <a:rPr lang="en-US" sz="1800" dirty="0" smtClean="0"/>
                  <a:t>MAP estimation with Gaussian prior</a:t>
                </a:r>
              </a:p>
              <a:p>
                <a:r>
                  <a:rPr lang="en-US" sz="2400" i="1" dirty="0" smtClean="0"/>
                  <a:t>L</a:t>
                </a:r>
                <a:r>
                  <a:rPr lang="en-US" sz="2400" baseline="-25000" dirty="0" smtClean="0"/>
                  <a:t>1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regularization:</a:t>
                </a:r>
              </a:p>
              <a:p>
                <a:pPr lvl="1"/>
                <a:r>
                  <a:rPr lang="en-US" sz="1800" dirty="0"/>
                  <a:t>encourages </a:t>
                </a:r>
                <a:r>
                  <a:rPr lang="en-US" sz="1800" dirty="0" err="1" smtClean="0"/>
                  <a:t>sparsity</a:t>
                </a:r>
                <a:endParaRPr lang="en-US" sz="1800" dirty="0"/>
              </a:p>
              <a:p>
                <a:pPr lvl="1"/>
                <a:r>
                  <a:rPr lang="en-US" sz="1800" dirty="0"/>
                  <a:t>MAP estimation with </a:t>
                </a:r>
                <a:r>
                  <a:rPr lang="en-US" sz="1800" dirty="0" err="1" smtClean="0"/>
                  <a:t>Laplacian</a:t>
                </a:r>
                <a:r>
                  <a:rPr lang="en-US" sz="1800" dirty="0" smtClean="0"/>
                  <a:t> prior</a:t>
                </a:r>
                <a:endParaRPr lang="en-US" sz="18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739" y="1266274"/>
                <a:ext cx="10475844" cy="4958403"/>
              </a:xfrm>
              <a:blipFill rotWithShape="0">
                <a:blip r:embed="rId3"/>
                <a:stretch>
                  <a:fillRect l="-873" t="-1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loud Callout 8"/>
          <p:cNvSpPr/>
          <p:nvPr/>
        </p:nvSpPr>
        <p:spPr>
          <a:xfrm>
            <a:off x="9383163" y="2607220"/>
            <a:ext cx="2014695" cy="1165104"/>
          </a:xfrm>
          <a:prstGeom prst="cloudCallout">
            <a:avLst>
              <a:gd name="adj1" fmla="val -14831"/>
              <a:gd name="adj2" fmla="val 78146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Biases not penalized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4265637"/>
                <a:ext cx="2579489" cy="7838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080" y="5263917"/>
                <a:ext cx="2572371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705906" y="1704641"/>
                <a:ext cx="6096000" cy="2188291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 </m:t>
                      </m:r>
                      <m:r>
                        <a:rPr lang="en-US" sz="2400" i="1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𝛼</m:t>
                      </m:r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+1)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𝑊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𝜆𝛼</m:t>
                      </m:r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𝑊</m:t>
                      </m:r>
                      <m:r>
                        <a:rPr lang="en-US" sz="24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906" y="1704641"/>
                <a:ext cx="6096000" cy="218829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644640" y="3226348"/>
            <a:ext cx="1097280" cy="5825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loud Callout 11"/>
          <p:cNvSpPr/>
          <p:nvPr/>
        </p:nvSpPr>
        <p:spPr>
          <a:xfrm>
            <a:off x="8979397" y="1098068"/>
            <a:ext cx="2014695" cy="1165104"/>
          </a:xfrm>
          <a:prstGeom prst="cloudCallout">
            <a:avLst>
              <a:gd name="adj1" fmla="val -108630"/>
              <a:gd name="adj2" fmla="val 131514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weights </a:t>
            </a:r>
            <a:r>
              <a:rPr lang="en-US" dirty="0"/>
              <a:t>decay in proportion to its size.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39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692914"/>
          </a:xfrm>
        </p:spPr>
        <p:txBody>
          <a:bodyPr/>
          <a:lstStyle/>
          <a:p>
            <a:r>
              <a:rPr lang="en-US" dirty="0" smtClean="0"/>
              <a:t>Training time: </a:t>
            </a:r>
          </a:p>
          <a:p>
            <a:pPr lvl="1"/>
            <a:r>
              <a:rPr lang="en-US" dirty="0" smtClean="0"/>
              <a:t>Normalization can reduce expressive power</a:t>
            </a:r>
          </a:p>
          <a:p>
            <a:pPr lvl="1"/>
            <a:r>
              <a:rPr lang="en-US" dirty="0" smtClean="0"/>
              <a:t>Instead use:</a:t>
            </a:r>
          </a:p>
          <a:p>
            <a:pPr lvl="1"/>
            <a:endParaRPr lang="en-US" dirty="0"/>
          </a:p>
          <a:p>
            <a:pPr lvl="1"/>
            <a:endParaRPr lang="en-US" sz="3200" dirty="0"/>
          </a:p>
          <a:p>
            <a:pPr lvl="1"/>
            <a:endParaRPr lang="en-US" sz="3600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Allows network to </a:t>
            </a:r>
            <a:r>
              <a:rPr lang="en-US" dirty="0" smtClean="0">
                <a:solidFill>
                  <a:srgbClr val="0000FF"/>
                </a:solidFill>
              </a:rPr>
              <a:t>control range of normalization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sz="1050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464359" y="3734799"/>
            <a:ext cx="336339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04748" y="3734801"/>
            <a:ext cx="310510" cy="6287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72524" y="4293928"/>
            <a:ext cx="3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Learnable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314950" y="3193921"/>
          <a:ext cx="14493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4" name="Equation" r:id="rId3" imgW="495300" imgH="203200" progId="Equation.3">
                  <p:embed/>
                </p:oleObj>
              </mc:Choice>
              <mc:Fallback>
                <p:oleObj name="Equation" r:id="rId3" imgW="495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4950" y="3193921"/>
                        <a:ext cx="1449388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452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5400000">
            <a:off x="3936339" y="4070998"/>
            <a:ext cx="72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63857" y="1940511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63857" y="4557868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Curved Connector 3"/>
          <p:cNvCxnSpPr>
            <a:stCxn id="10" idx="0"/>
          </p:cNvCxnSpPr>
          <p:nvPr/>
        </p:nvCxnSpPr>
        <p:spPr>
          <a:xfrm rot="16200000" flipH="1">
            <a:off x="5656333" y="581479"/>
            <a:ext cx="169643" cy="2887707"/>
          </a:xfrm>
          <a:prstGeom prst="curvedConnector4">
            <a:avLst>
              <a:gd name="adj1" fmla="val -376926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5986272" y="1868201"/>
            <a:ext cx="1093874" cy="4285458"/>
          </a:xfrm>
          <a:prstGeom prst="curvedConnector3">
            <a:avLst>
              <a:gd name="adj1" fmla="val 32929"/>
            </a:avLst>
          </a:prstGeom>
          <a:ln w="38100" cmpd="sng">
            <a:solidFill>
              <a:srgbClr val="800000"/>
            </a:solidFill>
            <a:prstDash val="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cxnSpLocks noChangeAspect="1"/>
          </p:cNvCxnSpPr>
          <p:nvPr/>
        </p:nvCxnSpPr>
        <p:spPr>
          <a:xfrm rot="5400000" flipH="1" flipV="1">
            <a:off x="6299707" y="1801535"/>
            <a:ext cx="1148569" cy="4499731"/>
          </a:xfrm>
          <a:prstGeom prst="curvedConnector3">
            <a:avLst>
              <a:gd name="adj1" fmla="val 13419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rot="16200000" flipH="1">
            <a:off x="5658512" y="803458"/>
            <a:ext cx="169643" cy="2887707"/>
          </a:xfrm>
          <a:prstGeom prst="curvedConnector4">
            <a:avLst>
              <a:gd name="adj1" fmla="val -376925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03682" y="4892570"/>
            <a:ext cx="3464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71</a:t>
            </a:fld>
            <a:endParaRPr lang="en-US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7168510" y="1716423"/>
          <a:ext cx="2830512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38" name="Equation" r:id="rId4" imgW="1498600" imgH="927100" progId="Equation.3">
                  <p:embed/>
                </p:oleObj>
              </mc:Choice>
              <mc:Fallback>
                <p:oleObj name="Equation" r:id="rId4" imgW="14986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68510" y="1716423"/>
                        <a:ext cx="2830512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179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322755"/>
              </p:ext>
            </p:extLst>
          </p:nvPr>
        </p:nvGraphicFramePr>
        <p:xfrm>
          <a:off x="7145339" y="1716089"/>
          <a:ext cx="2878137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2" name="Equation" r:id="rId4" imgW="1524000" imgH="927100" progId="Equation.3">
                  <p:embed/>
                </p:oleObj>
              </mc:Choice>
              <mc:Fallback>
                <p:oleObj name="Equation" r:id="rId4" imgW="15240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45339" y="1716089"/>
                        <a:ext cx="2878137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586786" y="1940510"/>
            <a:ext cx="4164641" cy="4628843"/>
            <a:chOff x="2444729" y="1940509"/>
            <a:chExt cx="5155127" cy="4628843"/>
          </a:xfrm>
        </p:grpSpPr>
        <p:sp>
          <p:nvSpPr>
            <p:cNvPr id="13" name="Rectangle 12"/>
            <p:cNvSpPr/>
            <p:nvPr/>
          </p:nvSpPr>
          <p:spPr>
            <a:xfrm>
              <a:off x="2444729" y="4557867"/>
              <a:ext cx="655394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 rot="5400000">
              <a:off x="2412338" y="4027078"/>
              <a:ext cx="726281" cy="45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…..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44730" y="1940510"/>
              <a:ext cx="631369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Curved Connector 3"/>
            <p:cNvCxnSpPr>
              <a:stCxn id="10" idx="0"/>
            </p:cNvCxnSpPr>
            <p:nvPr/>
          </p:nvCxnSpPr>
          <p:spPr>
            <a:xfrm rot="16200000" flipH="1">
              <a:off x="4160564" y="540358"/>
              <a:ext cx="169643" cy="2969946"/>
            </a:xfrm>
            <a:prstGeom prst="curvedConnector4">
              <a:avLst>
                <a:gd name="adj1" fmla="val -134754"/>
                <a:gd name="adj2" fmla="val 55315"/>
              </a:avLst>
            </a:prstGeom>
            <a:ln w="38100" cmpd="sng">
              <a:solidFill>
                <a:srgbClr val="8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 flipH="1" flipV="1">
              <a:off x="4462272" y="1868201"/>
              <a:ext cx="1093874" cy="4285458"/>
            </a:xfrm>
            <a:prstGeom prst="curvedConnector3">
              <a:avLst>
                <a:gd name="adj1" fmla="val 32929"/>
              </a:avLst>
            </a:prstGeom>
            <a:ln w="38100" cmpd="sng">
              <a:solidFill>
                <a:srgbClr val="800000"/>
              </a:solidFill>
              <a:prstDash val="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cxnSpLocks noChangeAspect="1"/>
            </p:cNvCxnSpPr>
            <p:nvPr/>
          </p:nvCxnSpPr>
          <p:spPr>
            <a:xfrm rot="5400000" flipH="1" flipV="1">
              <a:off x="4775706" y="1801534"/>
              <a:ext cx="1148569" cy="4499731"/>
            </a:xfrm>
            <a:prstGeom prst="curvedConnector3">
              <a:avLst>
                <a:gd name="adj1" fmla="val 13419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4134511" y="803457"/>
              <a:ext cx="169643" cy="2887707"/>
            </a:xfrm>
            <a:prstGeom prst="curvedConnector4">
              <a:avLst>
                <a:gd name="adj1" fmla="val -376925"/>
                <a:gd name="adj2" fmla="val 65037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203682" y="4892569"/>
            <a:ext cx="346431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2 and so on …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6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Differentiate the </a:t>
            </a:r>
            <a:r>
              <a:rPr lang="en-US" dirty="0" smtClean="0">
                <a:solidFill>
                  <a:srgbClr val="0000FF"/>
                </a:solidFill>
              </a:rPr>
              <a:t>joint loss </a:t>
            </a:r>
            <a:r>
              <a:rPr lang="en-US" dirty="0" smtClean="0"/>
              <a:t>for </a:t>
            </a:r>
            <a:r>
              <a:rPr lang="en-US" i="1" dirty="0" smtClean="0"/>
              <a:t>N</a:t>
            </a:r>
            <a:r>
              <a:rPr lang="en-US" dirty="0" smtClean="0"/>
              <a:t> mini-batches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u="sng" dirty="0" smtClean="0">
                <a:solidFill>
                  <a:srgbClr val="0000FF"/>
                </a:solidFill>
              </a:rPr>
              <a:t>Back-propagate </a:t>
            </a:r>
            <a:r>
              <a:rPr lang="en-US" i="1" u="sng" dirty="0" smtClean="0">
                <a:solidFill>
                  <a:srgbClr val="0000FF"/>
                </a:solidFill>
              </a:rPr>
              <a:t>through</a:t>
            </a:r>
            <a:r>
              <a:rPr lang="en-US" u="sng" dirty="0" smtClean="0">
                <a:solidFill>
                  <a:srgbClr val="0000FF"/>
                </a:solidFill>
              </a:rPr>
              <a:t> the norm operations</a:t>
            </a:r>
          </a:p>
          <a:p>
            <a:endParaRPr lang="en-US" sz="2000" dirty="0"/>
          </a:p>
          <a:p>
            <a:r>
              <a:rPr lang="en-US" dirty="0" smtClean="0"/>
              <a:t>Test time:</a:t>
            </a:r>
          </a:p>
          <a:p>
            <a:pPr lvl="1"/>
            <a:r>
              <a:rPr lang="en-US" dirty="0"/>
              <a:t>Model </a:t>
            </a:r>
            <a:r>
              <a:rPr lang="en-US" dirty="0" smtClean="0"/>
              <a:t>needs to be </a:t>
            </a:r>
            <a:r>
              <a:rPr lang="en-US" dirty="0"/>
              <a:t>evaluated on a </a:t>
            </a:r>
            <a:r>
              <a:rPr lang="en-US" i="1" dirty="0"/>
              <a:t>single example</a:t>
            </a:r>
          </a:p>
          <a:p>
            <a:pPr lvl="1"/>
            <a:r>
              <a:rPr lang="en-US" dirty="0" smtClean="0"/>
              <a:t>Replace </a:t>
            </a:r>
            <a:r>
              <a:rPr lang="en-US" i="1" dirty="0" smtClean="0"/>
              <a:t>μ</a:t>
            </a:r>
            <a:r>
              <a:rPr lang="en-US" dirty="0" smtClean="0"/>
              <a:t> and </a:t>
            </a:r>
            <a:r>
              <a:rPr lang="en-US" i="1" dirty="0" err="1" smtClean="0"/>
              <a:t>σ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0000FF"/>
                </a:solidFill>
              </a:rPr>
              <a:t>running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averages </a:t>
            </a:r>
            <a:r>
              <a:rPr lang="en-US" dirty="0" smtClean="0"/>
              <a:t>collected during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Penalties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64" y="579495"/>
            <a:ext cx="5486400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64" y="3638863"/>
            <a:ext cx="54864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618424" y="1624491"/>
                <a:ext cx="2579489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424" y="1624491"/>
                <a:ext cx="2579489" cy="78380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798306" y="4683859"/>
                <a:ext cx="2572371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charset="0"/>
                        </a:rPr>
                        <m:t>Ω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𝑊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306" y="4683859"/>
                <a:ext cx="2572371" cy="78380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64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Penalties as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2166" y="2482037"/>
            <a:ext cx="8229600" cy="328088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Useful if </a:t>
            </a:r>
            <a:r>
              <a:rPr lang="en-US" sz="2400" i="1" dirty="0" smtClean="0"/>
              <a:t>K</a:t>
            </a:r>
            <a:r>
              <a:rPr lang="en-US" sz="2400" dirty="0" smtClean="0"/>
              <a:t> is known in advance 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Optimization:</a:t>
            </a:r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Construct </a:t>
            </a:r>
            <a:r>
              <a:rPr lang="en-US" dirty="0" err="1" smtClean="0"/>
              <a:t>Lagrangian</a:t>
            </a:r>
            <a:r>
              <a:rPr lang="en-US" dirty="0" smtClean="0"/>
              <a:t> and apply gradient descent</a:t>
            </a:r>
            <a:endParaRPr lang="en-US" dirty="0"/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/>
              <a:t>Projected gradient descent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934207" y="1407202"/>
                <a:ext cx="2323585" cy="520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mr-IN" sz="2400" i="1" smtClean="0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mr-IN" sz="2400" i="1" smtClean="0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mr-IN" sz="2400" i="0" smtClean="0">
                                  <a:latin typeface="Cambria Math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Ω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≤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𝐾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𝐽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207" y="1407202"/>
                <a:ext cx="2323585" cy="520592"/>
              </a:xfrm>
              <a:prstGeom prst="rect">
                <a:avLst/>
              </a:prstGeom>
              <a:blipFill rotWithShape="0">
                <a:blip r:embed="rId2"/>
                <a:stretch>
                  <a:fillRect l="-1571" r="-4188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2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99DB181-9E97-8B4F-BEDB-E81A7653B87A}" vid="{9EBCF11D-E927-DF4D-A96A-B65D3BA194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GEC_template</Template>
  <TotalTime>3979</TotalTime>
  <Words>1968</Words>
  <Application>Microsoft Macintosh PowerPoint</Application>
  <PresentationFormat>Widescreen</PresentationFormat>
  <Paragraphs>602</Paragraphs>
  <Slides>73</Slides>
  <Notes>7</Notes>
  <HiddenSlides>2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Calibri</vt:lpstr>
      <vt:lpstr>Cambria Math</vt:lpstr>
      <vt:lpstr>Karla</vt:lpstr>
      <vt:lpstr>Mangal</vt:lpstr>
      <vt:lpstr>Times</vt:lpstr>
      <vt:lpstr>Wingdings</vt:lpstr>
      <vt:lpstr>Arial</vt:lpstr>
      <vt:lpstr>GEC_template</vt:lpstr>
      <vt:lpstr>Equation</vt:lpstr>
      <vt:lpstr>Lecture 3: Regularization and Optimization</vt:lpstr>
      <vt:lpstr>Outline</vt:lpstr>
      <vt:lpstr>Outline</vt:lpstr>
      <vt:lpstr>Regularization</vt:lpstr>
      <vt:lpstr>Overfitting</vt:lpstr>
      <vt:lpstr>Norm Penalties</vt:lpstr>
      <vt:lpstr>Norm Penalties</vt:lpstr>
      <vt:lpstr>Norm Penalties</vt:lpstr>
      <vt:lpstr>Norm Penalties as Constraints</vt:lpstr>
      <vt:lpstr>Outline</vt:lpstr>
      <vt:lpstr>Early Stopping</vt:lpstr>
      <vt:lpstr>Early Stopping</vt:lpstr>
      <vt:lpstr>Outline</vt:lpstr>
      <vt:lpstr>Sparse Representation</vt:lpstr>
      <vt:lpstr>Sparse Representations</vt:lpstr>
      <vt:lpstr>PowerPoint Presentation</vt:lpstr>
      <vt:lpstr>Outline</vt:lpstr>
      <vt:lpstr>Data Augmentation</vt:lpstr>
      <vt:lpstr>Data Augmentation</vt:lpstr>
      <vt:lpstr>Outline</vt:lpstr>
      <vt:lpstr>Noise Robustness</vt:lpstr>
      <vt:lpstr>PowerPoint Presentation</vt:lpstr>
      <vt:lpstr>Outline</vt:lpstr>
      <vt:lpstr>Dropout</vt:lpstr>
      <vt:lpstr>Dropout: Stochastic GD</vt:lpstr>
      <vt:lpstr>Dropout: Weight Scaling</vt:lpstr>
      <vt:lpstr>Adversarial Examples</vt:lpstr>
      <vt:lpstr>Adversarial Examples</vt:lpstr>
      <vt:lpstr>Outline</vt:lpstr>
      <vt:lpstr>Optimization</vt:lpstr>
      <vt:lpstr>Learning vs. Optimization</vt:lpstr>
      <vt:lpstr>Batch vs. Stochastic Algorithms</vt:lpstr>
      <vt:lpstr>Critical Points</vt:lpstr>
      <vt:lpstr>Stochastic Gradient Descent</vt:lpstr>
      <vt:lpstr>Stochastic Gradient Descent</vt:lpstr>
      <vt:lpstr>Outline</vt:lpstr>
      <vt:lpstr>Local Minima</vt:lpstr>
      <vt:lpstr>Local Minima</vt:lpstr>
      <vt:lpstr>Saddle Points</vt:lpstr>
      <vt:lpstr>Saddle Points</vt:lpstr>
      <vt:lpstr>Poor Conditioning</vt:lpstr>
      <vt:lpstr>No Critical Points</vt:lpstr>
      <vt:lpstr>No Critical Points</vt:lpstr>
      <vt:lpstr>Exploding and Vanishing Gradients</vt:lpstr>
      <vt:lpstr>Exploding and Vanishing Gradients</vt:lpstr>
      <vt:lpstr>Exploding and Vanishing Gradients</vt:lpstr>
      <vt:lpstr>Exploding and Vanishing Gradients</vt:lpstr>
      <vt:lpstr>Outline</vt:lpstr>
      <vt:lpstr>Momentum</vt:lpstr>
      <vt:lpstr>Momentum</vt:lpstr>
      <vt:lpstr>Momentum</vt:lpstr>
      <vt:lpstr>Momentum</vt:lpstr>
      <vt:lpstr>Nesterov Momentum</vt:lpstr>
      <vt:lpstr>Outline</vt:lpstr>
      <vt:lpstr>Adaptive Learning Rates</vt:lpstr>
      <vt:lpstr>AdaGrad</vt:lpstr>
      <vt:lpstr>RMSProp</vt:lpstr>
      <vt:lpstr>Adam</vt:lpstr>
      <vt:lpstr>Outline</vt:lpstr>
      <vt:lpstr>Parameter Initialization</vt:lpstr>
      <vt:lpstr>Xavier Initialization</vt:lpstr>
      <vt:lpstr>Normalized Initialization</vt:lpstr>
      <vt:lpstr>Bias Initialization</vt:lpstr>
      <vt:lpstr>Outline</vt:lpstr>
      <vt:lpstr>Feature Normalization</vt:lpstr>
      <vt:lpstr>Feature Normalization</vt:lpstr>
      <vt:lpstr>Internal Covariance Shift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264</cp:revision>
  <cp:lastPrinted>2018-03-05T02:43:56Z</cp:lastPrinted>
  <dcterms:created xsi:type="dcterms:W3CDTF">2017-11-02T16:57:55Z</dcterms:created>
  <dcterms:modified xsi:type="dcterms:W3CDTF">2018-10-28T15:16:44Z</dcterms:modified>
</cp:coreProperties>
</file>